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61" r:id="rId2"/>
    <p:sldId id="257" r:id="rId3"/>
    <p:sldId id="272" r:id="rId4"/>
    <p:sldId id="291" r:id="rId5"/>
    <p:sldId id="276" r:id="rId6"/>
    <p:sldId id="271" r:id="rId7"/>
    <p:sldId id="275" r:id="rId8"/>
    <p:sldId id="273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74" r:id="rId19"/>
    <p:sldId id="301" r:id="rId20"/>
    <p:sldId id="302" r:id="rId21"/>
    <p:sldId id="303" r:id="rId22"/>
    <p:sldId id="304" r:id="rId23"/>
    <p:sldId id="305" r:id="rId24"/>
    <p:sldId id="306" r:id="rId25"/>
    <p:sldId id="277" r:id="rId26"/>
    <p:sldId id="280" r:id="rId27"/>
    <p:sldId id="281" r:id="rId28"/>
    <p:sldId id="316" r:id="rId29"/>
    <p:sldId id="342" r:id="rId30"/>
    <p:sldId id="278" r:id="rId31"/>
    <p:sldId id="310" r:id="rId32"/>
    <p:sldId id="285" r:id="rId33"/>
    <p:sldId id="311" r:id="rId34"/>
    <p:sldId id="315" r:id="rId35"/>
    <p:sldId id="308" r:id="rId36"/>
    <p:sldId id="283" r:id="rId37"/>
    <p:sldId id="287" r:id="rId38"/>
    <p:sldId id="282" r:id="rId39"/>
    <p:sldId id="289" r:id="rId40"/>
    <p:sldId id="288" r:id="rId41"/>
    <p:sldId id="309" r:id="rId42"/>
    <p:sldId id="318" r:id="rId43"/>
    <p:sldId id="319" r:id="rId44"/>
    <p:sldId id="284" r:id="rId45"/>
    <p:sldId id="341" r:id="rId46"/>
    <p:sldId id="290" r:id="rId47"/>
    <p:sldId id="320" r:id="rId48"/>
    <p:sldId id="332" r:id="rId49"/>
    <p:sldId id="330" r:id="rId50"/>
    <p:sldId id="331" r:id="rId51"/>
    <p:sldId id="333" r:id="rId52"/>
    <p:sldId id="329" r:id="rId53"/>
    <p:sldId id="323" r:id="rId54"/>
    <p:sldId id="324" r:id="rId55"/>
    <p:sldId id="338" r:id="rId56"/>
    <p:sldId id="340" r:id="rId57"/>
    <p:sldId id="279" r:id="rId58"/>
    <p:sldId id="312" r:id="rId59"/>
    <p:sldId id="313" r:id="rId60"/>
    <p:sldId id="335" r:id="rId61"/>
    <p:sldId id="336" r:id="rId62"/>
    <p:sldId id="314" r:id="rId63"/>
    <p:sldId id="327" r:id="rId64"/>
    <p:sldId id="328" r:id="rId65"/>
    <p:sldId id="337" r:id="rId66"/>
    <p:sldId id="325" r:id="rId67"/>
    <p:sldId id="334" r:id="rId68"/>
    <p:sldId id="339" r:id="rId6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99843-D55F-0C3A-BD32-C6CDAD9B1EAC}" v="1322" dt="2023-11-14T19:48:51.017"/>
    <p1510:client id="{82C76B44-0550-46A1-A9A7-561CD6E98E0B}" v="4078" dt="2023-11-14T19:45:33.97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5" autoAdjust="0"/>
    <p:restoredTop sz="94706" autoAdjust="0"/>
  </p:normalViewPr>
  <p:slideViewPr>
    <p:cSldViewPr snapToGrid="0">
      <p:cViewPr varScale="1">
        <p:scale>
          <a:sx n="116" d="100"/>
          <a:sy n="116" d="100"/>
        </p:scale>
        <p:origin x="456" y="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029CACC-1C38-41D1-95DA-9B331B943FBC}" type="datetime1">
              <a:rPr lang="it-IT" smtClean="0"/>
              <a:t>14/11/2023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24DE-8C22-4DD0-B00D-D2F34D07F374}" type="datetime1">
              <a:rPr lang="it-IT" smtClean="0"/>
              <a:pPr/>
              <a:t>14/11/2023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Fare clic per modificare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67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CI: individuazione di errori nella compilazione del package, sia per versione CPU che GPU. Robustezza del codice data da TDD.</a:t>
            </a:r>
          </a:p>
          <a:p>
            <a:r>
              <a:rPr lang="it-IT" dirty="0"/>
              <a:t>Lavoro di gruppo: Issues e </a:t>
            </a:r>
            <a:r>
              <a:rPr lang="it-IT" dirty="0" err="1"/>
              <a:t>PRs</a:t>
            </a:r>
            <a:r>
              <a:rPr lang="it-IT" dirty="0"/>
              <a:t>, suddivisione dei compiti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5509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 rumorosa, seconda ricostruita, terza originale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2869989-EB00-4EE7-BCB5-25BDC5BB29F8}" type="slidenum">
              <a:rPr lang="it-IT" smtClean="0"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1898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Connettore diritto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o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Connettore diritto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ttore diritto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Connettore diritto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Connettore diritto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o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Connettore diritto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ttore diritto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o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Connettore diritto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Connettore diritto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293845" y="1296063"/>
            <a:ext cx="9604310" cy="3996563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24BEF41-437E-44AD-96F2-AA6321C74C9E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3B66FF-33B7-49ED-8C4C-3A439535B7E7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F4032A6-EBA4-4103-BD10-79955652D284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Connettore diritto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o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Connettore diritto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diritto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o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Connettore diritto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Connettore diritto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o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Connettore diritto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diritto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o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Connettore diritto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Connettore diritto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58" name="Connettore diritto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12D4B8-69ED-416E-86C5-1F8A8E952773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6F7F1C-7A90-4330-9C10-94F917056A8D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6FFFEF-82E3-467B-B2B6-92D86A69C217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o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Connettore diritto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diritto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diritto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diritto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diritto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diritto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diritto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diritto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o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Connettore diritto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ttore diritto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ttore diritto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ttore diritto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ttore diritto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o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Connettore diritto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Connettore diritto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Connettore diritto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nettore diritto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nettore diritto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Connettore diritto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nettore diritto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ttore diritto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ttore diritto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nettore diritto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o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Connettore diritto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ttore diritto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ttore diritto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ttore diritto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ttore diritto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o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Connettore diritto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nettore diritto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nettore diritto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nettore diritto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nettore diritto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Connettore diritto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nettore diritto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nettore diritto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ttore diritto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ttore diritto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egnaposto piè di pagina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212" name="Segnaposto data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C928A1-9E1E-48FD-AB3C-09DD25247290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214" name="Segnaposto numero diapositiva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Connettore diritto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diritto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o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Connettore diritto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o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Connettore diritto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ttore diritto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o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Connettore diritto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ttore diritto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o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ttore diritto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diritto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ttangolo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cxnSp>
        <p:nvCxnSpPr>
          <p:cNvPr id="60" name="Connettore diritto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1644F3-824F-48A5-8157-2BE66488F879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Connettore diritto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diritto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diritto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diritto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diritto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o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Connettore diritto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diritto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diritto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ttore diritto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diritto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o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Connettore diritto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nettore diritto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nettore diritto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nettore diritto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nettore diritto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Connettore diritto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diritto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diritto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diritto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diritto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o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Connettore diritto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diritto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diritto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diritto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diritto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o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Connettore diritto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ttore diritto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ttore diritto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ttore diritto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ttore diritto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Connettore diritto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ttore diritto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ttore diritto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diritto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ttangolo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cxnSp>
        <p:nvCxnSpPr>
          <p:cNvPr id="59" name="Connettore diritto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o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Connettore diritto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diritto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o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Connettore diritto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nettore diritto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nettore diritto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ttore diritto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ttore diritto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o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Connettore diritto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nettore diritto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nettore diritto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ttore diritto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nettore diritto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Connettore diritto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ttore diritto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Connettore diritto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ttore diritto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ttore diritto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o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Connettore diritto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ttore diritto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ttore diritto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ttore diritto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ttore diritto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o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Connettore diritto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nettore diritto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nettore diritto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nettore diritto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nettore diritto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Connettore diritto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nettore diritto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nettore diritto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nettore diritto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ttore diritto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cxnSp>
        <p:nvCxnSpPr>
          <p:cNvPr id="148" name="Connettore diritto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it-IT"/>
              <a:t>Aggiungere un piè di pagina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EC1DB59-15F9-41A6-B135-7FC3368466C4}" type="datetime1">
              <a:rPr lang="it-IT" smtClean="0"/>
              <a:pPr/>
              <a:t>14/11/2023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it-IT" smtClean="0"/>
              <a:pPr rtl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it-IT" dirty="0"/>
              <a:t>Deep Learning</a:t>
            </a:r>
            <a:br>
              <a:rPr lang="it-IT" dirty="0"/>
            </a:br>
            <a:r>
              <a:rPr lang="it-IT" dirty="0"/>
              <a:t>Image </a:t>
            </a:r>
            <a:r>
              <a:rPr lang="it-IT" err="1"/>
              <a:t>Denoising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Federico Calandra | Ivan Pelizon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Gaussiano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4" name="Immagine 3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2A1D3D32-7136-EF33-8787-E14B7101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557505"/>
            <a:ext cx="6096000" cy="2651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850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Gaussiano (ii)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5" name="Immagine 4" descr="Immagine che contiene edificio, schermata, cielo, Rettangolo&#10;&#10;Descrizione generata automaticamente">
            <a:extLst>
              <a:ext uri="{FF2B5EF4-FFF2-40B4-BE49-F238E27FC236}">
                <a16:creationId xmlns:a16="http://schemas.microsoft.com/office/drawing/2014/main" id="{99356F19-A08E-D5FD-0697-50A868D66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32" y="2296389"/>
            <a:ext cx="7465453" cy="31854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20B394-6457-3BBF-F634-2839694E1C67}"/>
              </a:ext>
            </a:extLst>
          </p:cNvPr>
          <p:cNvSpPr txBox="1"/>
          <p:nvPr/>
        </p:nvSpPr>
        <p:spPr>
          <a:xfrm>
            <a:off x="7435841" y="5566488"/>
            <a:ext cx="15624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cs typeface="Arial"/>
              </a:rPr>
              <a:t>(sigma = 1.5)</a:t>
            </a:r>
          </a:p>
        </p:txBody>
      </p:sp>
    </p:spTree>
    <p:extLst>
      <p:ext uri="{BB962C8B-B14F-4D97-AF65-F5344CB8AC3E}">
        <p14:creationId xmlns:p14="http://schemas.microsoft.com/office/powerpoint/2010/main" val="3987908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Medio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11" name="Immagine 10" descr="Immagine che contiene testo, diagramma, quadrato, linea&#10;&#10;Descrizione generata automaticamente">
            <a:extLst>
              <a:ext uri="{FF2B5EF4-FFF2-40B4-BE49-F238E27FC236}">
                <a16:creationId xmlns:a16="http://schemas.microsoft.com/office/drawing/2014/main" id="{A3FB6C18-D6A6-899B-31F3-A4ACA8A25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204" y="2799956"/>
            <a:ext cx="5855592" cy="2170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9469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Medio (ii)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9" name="Immagine 8" descr="Immagine che contiene edificio, schermata, cielo, Rettangolo&#10;&#10;Descrizione generata automaticamente">
            <a:extLst>
              <a:ext uri="{FF2B5EF4-FFF2-40B4-BE49-F238E27FC236}">
                <a16:creationId xmlns:a16="http://schemas.microsoft.com/office/drawing/2014/main" id="{5363AD5D-7132-4B53-2A33-030219F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33" y="2300120"/>
            <a:ext cx="7465451" cy="3177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4526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Bilaterale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4" name="Immagine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5CD5A0E3-B177-F10D-E63C-D8F69822A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26" y="2245224"/>
            <a:ext cx="9418749" cy="3269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60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Bilaterale (ii)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B581186-0EA3-099C-EDE9-0F536A33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43" y="2786348"/>
            <a:ext cx="6746382" cy="220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3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Filtro Bilaterale (iii)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A0B5AD-C5BB-AD11-C9E0-C8781A177F59}"/>
              </a:ext>
            </a:extLst>
          </p:cNvPr>
          <p:cNvSpPr txBox="1"/>
          <p:nvPr/>
        </p:nvSpPr>
        <p:spPr>
          <a:xfrm>
            <a:off x="5319155" y="201633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it-IT"/>
          </a:p>
        </p:txBody>
      </p:sp>
      <p:pic>
        <p:nvPicPr>
          <p:cNvPr id="9" name="Immagine 8" descr="Immagine che contiene edificio, cielo, schermata, Rettangolo&#10;&#10;Descrizione generata automaticamente">
            <a:extLst>
              <a:ext uri="{FF2B5EF4-FFF2-40B4-BE49-F238E27FC236}">
                <a16:creationId xmlns:a16="http://schemas.microsoft.com/office/drawing/2014/main" id="{5363AD5D-7132-4B53-2A33-030219F0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33" y="2300120"/>
            <a:ext cx="7465451" cy="3177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517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Altri filtri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Non-Local Means (NLM) 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Wiener Filter</a:t>
            </a: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Anisotropic</a:t>
            </a:r>
            <a:r>
              <a:rPr lang="it-IT" dirty="0">
                <a:cs typeface="Arial"/>
              </a:rPr>
              <a:t> </a:t>
            </a:r>
            <a:r>
              <a:rPr lang="it-IT">
                <a:cs typeface="Arial"/>
              </a:rPr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177121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it-IT" dirty="0"/>
              <a:t>...2010</a:t>
            </a:r>
          </a:p>
        </p:txBody>
      </p:sp>
      <p:pic>
        <p:nvPicPr>
          <p:cNvPr id="4" name="Segnaposto contenuto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3DE3FA02-80D6-7B87-0FAE-4E3E2475E7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4412" y="1828641"/>
            <a:ext cx="7315200" cy="3200400"/>
          </a:xfr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3C4B81-A635-0F67-520D-237E334C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Arial"/>
              </a:rPr>
              <a:t>Si </a:t>
            </a:r>
            <a:r>
              <a:rPr lang="en-US" dirty="0" err="1">
                <a:cs typeface="Arial"/>
              </a:rPr>
              <a:t>iniziava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pensare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che</a:t>
            </a:r>
            <a:r>
              <a:rPr lang="en-US" dirty="0">
                <a:cs typeface="Arial"/>
              </a:rPr>
              <a:t> I </a:t>
            </a:r>
            <a:r>
              <a:rPr lang="en-US" dirty="0" err="1">
                <a:cs typeface="Arial"/>
              </a:rPr>
              <a:t>metodi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classici</a:t>
            </a:r>
            <a:r>
              <a:rPr lang="en-US" dirty="0">
                <a:cs typeface="Arial"/>
              </a:rPr>
              <a:t> non </a:t>
            </a:r>
            <a:r>
              <a:rPr lang="en-US" dirty="0" err="1">
                <a:cs typeface="Arial"/>
              </a:rPr>
              <a:t>potessero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essere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migliorati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più</a:t>
            </a:r>
            <a:r>
              <a:rPr lang="en-US" dirty="0">
                <a:cs typeface="Arial"/>
              </a:rPr>
              <a:t> di tanto...</a:t>
            </a:r>
          </a:p>
        </p:txBody>
      </p:sp>
    </p:spTree>
    <p:extLst>
      <p:ext uri="{BB962C8B-B14F-4D97-AF65-F5344CB8AC3E}">
        <p14:creationId xmlns:p14="http://schemas.microsoft.com/office/powerpoint/2010/main" val="240766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/>
              <a:t>Deep Learning </a:t>
            </a:r>
            <a:r>
              <a:rPr lang="it-IT" dirty="0" err="1"/>
              <a:t>Revolution</a:t>
            </a:r>
            <a:endParaRPr lang="it-IT" dirty="0" err="1">
              <a:cs typeface="Arial"/>
            </a:endParaRPr>
          </a:p>
        </p:txBody>
      </p:sp>
      <p:pic>
        <p:nvPicPr>
          <p:cNvPr id="6" name="Immagine 5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29919DCE-52DD-742E-043F-18CA85D4A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97" y="1602486"/>
            <a:ext cx="6217920" cy="3653027"/>
          </a:xfrm>
          <a:prstGeom prst="rect">
            <a:avLst/>
          </a:prstGeo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968B7A-74C6-2FFC-6F3E-AC579D2A3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cs typeface="Arial"/>
              </a:rPr>
              <a:t>Ha </a:t>
            </a:r>
            <a:r>
              <a:rPr lang="en-US" dirty="0" err="1">
                <a:cs typeface="Arial"/>
              </a:rPr>
              <a:t>inizio</a:t>
            </a:r>
            <a:r>
              <a:rPr lang="en-US" dirty="0">
                <a:cs typeface="Arial"/>
              </a:rPr>
              <a:t> con </a:t>
            </a:r>
            <a:r>
              <a:rPr lang="en-US" dirty="0" err="1">
                <a:cs typeface="Arial"/>
              </a:rPr>
              <a:t>l'introduzione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dei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modelli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convoluzionali</a:t>
            </a:r>
            <a:r>
              <a:rPr lang="en-US" dirty="0">
                <a:cs typeface="Arial"/>
              </a:rPr>
              <a:t> CNN (2012)</a:t>
            </a:r>
          </a:p>
          <a:p>
            <a:pPr marL="285750" indent="-285750">
              <a:buClr>
                <a:srgbClr val="A43F27"/>
              </a:buClr>
              <a:buChar char="•"/>
            </a:pPr>
            <a:r>
              <a:rPr lang="en-US" dirty="0" err="1">
                <a:cs typeface="Arial"/>
              </a:rPr>
              <a:t>Surclassano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rapidamente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modelli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classici</a:t>
            </a:r>
            <a:endParaRPr lang="en-US" dirty="0">
              <a:cs typeface="Arial"/>
            </a:endParaRPr>
          </a:p>
          <a:p>
            <a:pPr marL="285750" indent="-285750">
              <a:buClr>
                <a:srgbClr val="A43F27"/>
              </a:buClr>
              <a:buChar char="•"/>
            </a:pPr>
            <a:r>
              <a:rPr lang="en-US" dirty="0" err="1">
                <a:cs typeface="Arial"/>
              </a:rPr>
              <a:t>Generalmente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basati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su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una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struttura</a:t>
            </a:r>
            <a:r>
              <a:rPr lang="en-US" dirty="0">
                <a:cs typeface="Arial"/>
              </a:rPr>
              <a:t> encoder-decoder</a:t>
            </a:r>
          </a:p>
        </p:txBody>
      </p:sp>
    </p:spTree>
    <p:extLst>
      <p:ext uri="{BB962C8B-B14F-4D97-AF65-F5344CB8AC3E}">
        <p14:creationId xmlns:p14="http://schemas.microsoft.com/office/powerpoint/2010/main" val="334501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Indice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Clr>
                <a:srgbClr val="A43F27"/>
              </a:buClr>
            </a:pPr>
            <a:r>
              <a:rPr lang="it-IT" dirty="0"/>
              <a:t>Il problema del rumore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I metodi classici</a:t>
            </a:r>
            <a:endParaRPr lang="it-IT" dirty="0"/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Le metriche PSNR e SSIM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MNIST e CIFAR10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Strumenti utilizzati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Struttura del codice</a:t>
            </a: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Autoencoder</a:t>
            </a:r>
            <a:r>
              <a:rPr lang="it-IT" dirty="0">
                <a:cs typeface="Arial"/>
              </a:rPr>
              <a:t> per il </a:t>
            </a:r>
            <a:r>
              <a:rPr lang="it-IT" dirty="0" err="1">
                <a:cs typeface="Arial"/>
              </a:rPr>
              <a:t>Denoising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Variational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Autoencoder</a:t>
            </a:r>
            <a:r>
              <a:rPr lang="it-IT" dirty="0">
                <a:cs typeface="Arial"/>
              </a:rPr>
              <a:t> per il </a:t>
            </a:r>
            <a:r>
              <a:rPr lang="it-IT" dirty="0" err="1">
                <a:cs typeface="Arial"/>
              </a:rPr>
              <a:t>Denoising</a:t>
            </a:r>
            <a:endParaRPr lang="it-IT" dirty="0"/>
          </a:p>
          <a:p>
            <a:pPr>
              <a:buClr>
                <a:srgbClr val="D15A3E">
                  <a:lumMod val="75000"/>
                </a:srgbClr>
              </a:buClr>
            </a:pPr>
            <a:r>
              <a:rPr lang="it-IT" dirty="0">
                <a:cs typeface="Arial"/>
              </a:rPr>
              <a:t>SOTA: </a:t>
            </a:r>
            <a:r>
              <a:rPr lang="it-IT" dirty="0" err="1">
                <a:cs typeface="Arial"/>
              </a:rPr>
              <a:t>Restormer</a:t>
            </a:r>
            <a:endParaRPr lang="it-IT" dirty="0">
              <a:cs typeface="Arial"/>
            </a:endParaRPr>
          </a:p>
          <a:p>
            <a:r>
              <a:rPr lang="it-IT" dirty="0"/>
              <a:t>Test su </a:t>
            </a:r>
            <a:r>
              <a:rPr lang="it-IT" dirty="0" err="1"/>
              <a:t>Restormer</a:t>
            </a:r>
            <a:r>
              <a:rPr lang="it-IT" dirty="0"/>
              <a:t> con dataset RENOIR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Risultati</a:t>
            </a:r>
          </a:p>
          <a:p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Metriche </a:t>
            </a:r>
            <a:r>
              <a:rPr lang="it-IT"/>
              <a:t>PSNR</a:t>
            </a:r>
            <a:r>
              <a:rPr lang="it-IT" dirty="0"/>
              <a:t> e SSIM</a:t>
            </a:r>
          </a:p>
        </p:txBody>
      </p:sp>
    </p:spTree>
    <p:extLst>
      <p:ext uri="{BB962C8B-B14F-4D97-AF65-F5344CB8AC3E}">
        <p14:creationId xmlns:p14="http://schemas.microsoft.com/office/powerpoint/2010/main" val="64571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Perché non MSE?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4" name="Immagine 3" descr="Immagine che contiene testo, vestiti, uomo, schermata&#10;&#10;Descrizione generata automaticamente">
            <a:extLst>
              <a:ext uri="{FF2B5EF4-FFF2-40B4-BE49-F238E27FC236}">
                <a16:creationId xmlns:a16="http://schemas.microsoft.com/office/drawing/2014/main" id="{23157D3E-F9FC-E3C1-12AA-1480C51E2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986" y="2130876"/>
            <a:ext cx="8811295" cy="3522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645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+mj-lt"/>
                <a:cs typeface="+mj-lt"/>
              </a:rPr>
              <a:t>Peak </a:t>
            </a:r>
            <a:r>
              <a:rPr lang="it-IT" dirty="0" err="1">
                <a:ea typeface="+mj-lt"/>
                <a:cs typeface="+mj-lt"/>
              </a:rPr>
              <a:t>Signal</a:t>
            </a:r>
            <a:r>
              <a:rPr lang="it-IT" dirty="0">
                <a:ea typeface="+mj-lt"/>
                <a:cs typeface="+mj-lt"/>
              </a:rPr>
              <a:t>-to-</a:t>
            </a:r>
            <a:r>
              <a:rPr lang="it-IT" dirty="0" err="1">
                <a:ea typeface="+mj-lt"/>
                <a:cs typeface="+mj-lt"/>
              </a:rPr>
              <a:t>Noise</a:t>
            </a:r>
            <a:r>
              <a:rPr lang="it-IT" dirty="0">
                <a:ea typeface="+mj-lt"/>
                <a:cs typeface="+mj-lt"/>
              </a:rPr>
              <a:t> Ratio (PSNR)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sz="1800" dirty="0">
                <a:ea typeface="+mn-lt"/>
                <a:cs typeface="+mn-lt"/>
              </a:rPr>
              <a:t>Rapporto tra la massima potenza del segnale e la potenza del rumore che lo affligge</a:t>
            </a:r>
            <a:endParaRPr lang="it-IT" sz="1800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4" name="Immagine 3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E838580-6480-76AF-42EE-5EF676F0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316" y="2454661"/>
            <a:ext cx="8431368" cy="3537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069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ea typeface="+mj-lt"/>
                <a:cs typeface="+mj-lt"/>
              </a:rPr>
              <a:t>Structural</a:t>
            </a:r>
            <a:r>
              <a:rPr lang="it-IT" dirty="0">
                <a:latin typeface="Arial"/>
                <a:ea typeface="+mj-lt"/>
                <a:cs typeface="+mj-lt"/>
              </a:rPr>
              <a:t> </a:t>
            </a:r>
            <a:r>
              <a:rPr lang="it-IT" dirty="0" err="1">
                <a:latin typeface="Arial"/>
                <a:ea typeface="+mj-lt"/>
                <a:cs typeface="+mj-lt"/>
              </a:rPr>
              <a:t>Similarity</a:t>
            </a:r>
            <a:r>
              <a:rPr lang="it-IT" dirty="0">
                <a:latin typeface="Arial"/>
                <a:ea typeface="+mj-lt"/>
                <a:cs typeface="+mj-lt"/>
              </a:rPr>
              <a:t> Index </a:t>
            </a:r>
            <a:r>
              <a:rPr lang="it-IT" dirty="0" err="1">
                <a:latin typeface="Arial"/>
                <a:ea typeface="+mj-lt"/>
                <a:cs typeface="+mj-lt"/>
              </a:rPr>
              <a:t>Measure</a:t>
            </a:r>
            <a:r>
              <a:rPr lang="it-IT" dirty="0">
                <a:latin typeface="Arial"/>
                <a:ea typeface="+mj-lt"/>
                <a:cs typeface="+mj-lt"/>
              </a:rPr>
              <a:t> (SSIM)</a:t>
            </a:r>
            <a:endParaRPr lang="it-IT">
              <a:latin typeface="Arial"/>
              <a:ea typeface="+mj-lt"/>
              <a:cs typeface="+mj-lt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dirty="0">
                <a:ea typeface="+mn-lt"/>
                <a:cs typeface="+mn-lt"/>
              </a:rPr>
              <a:t>Obiettivo: creare un modello di valutazione della qualità delle immagini basato sulla percezione visiva umana</a:t>
            </a:r>
          </a:p>
          <a:p>
            <a:pPr>
              <a:buClr>
                <a:srgbClr val="A43F27"/>
              </a:buClr>
            </a:pPr>
            <a:r>
              <a:rPr lang="it-IT" dirty="0">
                <a:ea typeface="+mn-lt"/>
                <a:cs typeface="+mn-lt"/>
              </a:rPr>
              <a:t>Tale percezione si basa in larga parte sull'estrazione di informazioni strutturali dalla scena visiva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ea typeface="+mn-lt"/>
                <a:cs typeface="+mn-lt"/>
              </a:rPr>
              <a:t>Informazione strutturale: i pixel hanno una forte inter-dipendenza tra loro (specialmente se spazialmente vicini)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Differenza con MSE e PSNR: si basano entrambi su una stima assoluta degli errori dei singoli pixels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3844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ea typeface="+mj-lt"/>
                <a:cs typeface="+mj-lt"/>
              </a:rPr>
              <a:t>Structural</a:t>
            </a:r>
            <a:r>
              <a:rPr lang="it-IT" dirty="0">
                <a:latin typeface="Arial"/>
                <a:ea typeface="+mj-lt"/>
                <a:cs typeface="+mj-lt"/>
              </a:rPr>
              <a:t> </a:t>
            </a:r>
            <a:r>
              <a:rPr lang="it-IT" dirty="0" err="1">
                <a:latin typeface="Arial"/>
                <a:ea typeface="+mj-lt"/>
                <a:cs typeface="+mj-lt"/>
              </a:rPr>
              <a:t>Similarity</a:t>
            </a:r>
            <a:r>
              <a:rPr lang="it-IT" dirty="0">
                <a:latin typeface="Arial"/>
                <a:ea typeface="+mj-lt"/>
                <a:cs typeface="+mj-lt"/>
              </a:rPr>
              <a:t> Index </a:t>
            </a:r>
            <a:r>
              <a:rPr lang="it-IT" dirty="0" err="1">
                <a:latin typeface="Arial"/>
                <a:ea typeface="+mj-lt"/>
                <a:cs typeface="+mj-lt"/>
              </a:rPr>
              <a:t>Measure</a:t>
            </a:r>
            <a:r>
              <a:rPr lang="it-IT" dirty="0">
                <a:latin typeface="Arial"/>
                <a:ea typeface="+mj-lt"/>
                <a:cs typeface="+mj-lt"/>
              </a:rPr>
              <a:t> (SSIM)</a:t>
            </a:r>
            <a:endParaRPr lang="it-IT">
              <a:latin typeface="Arial"/>
              <a:ea typeface="+mj-lt"/>
              <a:cs typeface="+mj-lt"/>
            </a:endParaRPr>
          </a:p>
        </p:txBody>
      </p:sp>
      <p:pic>
        <p:nvPicPr>
          <p:cNvPr id="4" name="Segnaposto contenuto 3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467E7BDA-31F2-0387-7BEF-0CAA70512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25" y="2004793"/>
            <a:ext cx="8656750" cy="2024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B782478E-67ED-B7FB-8475-42DA48F38737}"/>
              </a:ext>
            </a:extLst>
          </p:cNvPr>
          <p:cNvSpPr txBox="1">
            <a:spLocks/>
          </p:cNvSpPr>
          <p:nvPr/>
        </p:nvSpPr>
        <p:spPr>
          <a:xfrm>
            <a:off x="1767625" y="2002665"/>
            <a:ext cx="3998892" cy="37885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A43F27"/>
              </a:buClr>
              <a:buNone/>
            </a:pPr>
            <a:endParaRPr lang="it-IT">
              <a:ea typeface="+mn-lt"/>
              <a:cs typeface="+mn-lt"/>
            </a:endParaRPr>
          </a:p>
          <a:p>
            <a:pPr>
              <a:buClr>
                <a:srgbClr val="A43F27"/>
              </a:buClr>
            </a:pPr>
            <a:endParaRPr lang="it-IT" dirty="0">
              <a:ea typeface="+mn-lt"/>
              <a:cs typeface="+mn-lt"/>
            </a:endParaRPr>
          </a:p>
          <a:p>
            <a:pPr>
              <a:buClr>
                <a:srgbClr val="A43F27"/>
              </a:buClr>
            </a:pPr>
            <a:endParaRPr lang="it-IT" dirty="0">
              <a:ea typeface="+mn-lt"/>
              <a:cs typeface="+mn-lt"/>
            </a:endParaRPr>
          </a:p>
          <a:p>
            <a:pPr>
              <a:buClr>
                <a:srgbClr val="A43F27"/>
              </a:buClr>
            </a:pPr>
            <a:endParaRPr lang="it-IT" dirty="0">
              <a:ea typeface="+mn-lt"/>
              <a:cs typeface="+mn-lt"/>
            </a:endParaRPr>
          </a:p>
          <a:p>
            <a:pPr>
              <a:buClr>
                <a:srgbClr val="A43F27"/>
              </a:buClr>
            </a:pPr>
            <a:endParaRPr lang="it-IT" dirty="0">
              <a:ea typeface="+mn-lt"/>
              <a:cs typeface="+mn-lt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r>
              <a:rPr lang="it-IT" sz="2900" dirty="0">
                <a:cs typeface="Arial"/>
              </a:rPr>
              <a:t>SSIM si basa su 3 componenti:</a:t>
            </a:r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Luminosità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Contrasto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Struttura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459AA04-2740-4DC0-2782-DB5F8F98C1C5}"/>
              </a:ext>
            </a:extLst>
          </p:cNvPr>
          <p:cNvSpPr txBox="1">
            <a:spLocks/>
          </p:cNvSpPr>
          <p:nvPr/>
        </p:nvSpPr>
        <p:spPr>
          <a:xfrm>
            <a:off x="6092780" y="2002665"/>
            <a:ext cx="3998892" cy="37885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1400">
              <a:cs typeface="Arial"/>
            </a:endParaRPr>
          </a:p>
          <a:p>
            <a:pPr marL="342900" indent="-342900">
              <a:buClr>
                <a:srgbClr val="A43F27"/>
              </a:buClr>
            </a:pPr>
            <a:endParaRPr lang="it-IT" sz="1400" dirty="0">
              <a:cs typeface="Arial"/>
            </a:endParaRPr>
          </a:p>
          <a:p>
            <a:pPr marL="342900" indent="-342900">
              <a:buClr>
                <a:srgbClr val="A43F27"/>
              </a:buClr>
            </a:pPr>
            <a:endParaRPr lang="it-IT" sz="1400" dirty="0">
              <a:cs typeface="Arial"/>
            </a:endParaRPr>
          </a:p>
          <a:p>
            <a:pPr marL="342900" indent="-342900">
              <a:buClr>
                <a:srgbClr val="A43F27"/>
              </a:buClr>
            </a:pPr>
            <a:endParaRPr lang="it-IT" sz="1400" dirty="0">
              <a:cs typeface="Arial"/>
            </a:endParaRPr>
          </a:p>
          <a:p>
            <a:pPr marL="342900" indent="-342900">
              <a:buClr>
                <a:srgbClr val="A43F27"/>
              </a:buClr>
            </a:pPr>
            <a:endParaRPr lang="it-IT" sz="1400">
              <a:cs typeface="Arial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3BD27794-7967-A7B7-F527-DFA1F1EA512E}"/>
              </a:ext>
            </a:extLst>
          </p:cNvPr>
          <p:cNvSpPr txBox="1">
            <a:spLocks/>
          </p:cNvSpPr>
          <p:nvPr/>
        </p:nvSpPr>
        <p:spPr>
          <a:xfrm>
            <a:off x="6092780" y="4227712"/>
            <a:ext cx="3998892" cy="40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ea typeface="+mn-lt"/>
                <a:cs typeface="+mn-lt"/>
              </a:rPr>
              <a:t>Assume valori compresi tra [-1, 1] </a:t>
            </a:r>
            <a:endParaRPr lang="it-IT"/>
          </a:p>
          <a:p>
            <a:pPr>
              <a:buClr>
                <a:srgbClr val="A43F27"/>
              </a:buClr>
            </a:pPr>
            <a:endParaRPr lang="it-IT">
              <a:cs typeface="Arial"/>
            </a:endParaRPr>
          </a:p>
          <a:p>
            <a:pPr>
              <a:buClr>
                <a:srgbClr val="A43F27"/>
              </a:buClr>
            </a:pPr>
            <a:endParaRPr lang="it-IT">
              <a:cs typeface="Arial"/>
            </a:endParaRPr>
          </a:p>
          <a:p>
            <a:pPr>
              <a:buClr>
                <a:srgbClr val="A43F27"/>
              </a:buClr>
            </a:pPr>
            <a:endParaRPr lang="it-IT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312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6B8FDA98-6ED0-3869-AA9A-BB97FF48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utilizzati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07C02AA-6300-DB78-3558-21BAE9A09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37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DE34E60-528A-A605-B451-3CEB47D1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 considerati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DCA730C-58B3-8EF0-2194-660C253BE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MNIST</a:t>
            </a:r>
          </a:p>
          <a:p>
            <a:pPr lvl="1"/>
            <a:r>
              <a:rPr lang="it-IT" dirty="0"/>
              <a:t>60000 training, 10000 testing</a:t>
            </a:r>
          </a:p>
          <a:p>
            <a:pPr lvl="1"/>
            <a:r>
              <a:rPr lang="it-IT" dirty="0"/>
              <a:t>28x28x1</a:t>
            </a:r>
          </a:p>
          <a:p>
            <a:r>
              <a:rPr lang="it-IT" dirty="0"/>
              <a:t>CIFAR10</a:t>
            </a:r>
          </a:p>
          <a:p>
            <a:pPr lvl="1"/>
            <a:r>
              <a:rPr lang="it-IT" dirty="0"/>
              <a:t>50000 training, 10000 testing</a:t>
            </a:r>
          </a:p>
          <a:p>
            <a:pPr lvl="1"/>
            <a:r>
              <a:rPr lang="it-IT" dirty="0"/>
              <a:t>10 categorie</a:t>
            </a:r>
          </a:p>
          <a:p>
            <a:pPr lvl="1"/>
            <a:r>
              <a:rPr lang="it-IT" dirty="0"/>
              <a:t>32x32x3</a:t>
            </a:r>
          </a:p>
          <a:p>
            <a:r>
              <a:rPr lang="it-IT" dirty="0"/>
              <a:t>Renoir (solo per </a:t>
            </a:r>
            <a:r>
              <a:rPr lang="it-IT" dirty="0" err="1"/>
              <a:t>Restormer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Immagini con rumore reale</a:t>
            </a:r>
          </a:p>
          <a:p>
            <a:pPr lvl="1"/>
            <a:r>
              <a:rPr lang="it-IT" dirty="0"/>
              <a:t>3000x3000x3</a:t>
            </a:r>
          </a:p>
        </p:txBody>
      </p:sp>
      <p:pic>
        <p:nvPicPr>
          <p:cNvPr id="3" name="Segnaposto contenuto 2" descr="Immagine che contiene Carattere, tipografia, testo, bianco e nero&#10;&#10;Descrizione generata automaticamente">
            <a:extLst>
              <a:ext uri="{FF2B5EF4-FFF2-40B4-BE49-F238E27FC236}">
                <a16:creationId xmlns:a16="http://schemas.microsoft.com/office/drawing/2014/main" id="{F8350092-9DD9-D85A-EFDD-DB5B33821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23138" y="1646238"/>
            <a:ext cx="5623689" cy="1399990"/>
          </a:xfrm>
        </p:spPr>
      </p:pic>
      <p:pic>
        <p:nvPicPr>
          <p:cNvPr id="10" name="Immagine 9" descr="Immagine che contiene collage, schermata, Fotomontaggio, mosaico&#10;&#10;Descrizione generata automaticamente">
            <a:extLst>
              <a:ext uri="{FF2B5EF4-FFF2-40B4-BE49-F238E27FC236}">
                <a16:creationId xmlns:a16="http://schemas.microsoft.com/office/drawing/2014/main" id="{9EB6A5B6-6336-73D9-47E8-C78D045E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898" y="3428999"/>
            <a:ext cx="2349929" cy="2315226"/>
          </a:xfrm>
          <a:prstGeom prst="rect">
            <a:avLst/>
          </a:prstGeom>
        </p:spPr>
      </p:pic>
      <p:pic>
        <p:nvPicPr>
          <p:cNvPr id="12" name="Immagine 11" descr="Immagine che contiene schermata, collage, persona, interno&#10;&#10;Descrizione generata automaticamente">
            <a:extLst>
              <a:ext uri="{FF2B5EF4-FFF2-40B4-BE49-F238E27FC236}">
                <a16:creationId xmlns:a16="http://schemas.microsoft.com/office/drawing/2014/main" id="{698987A0-AC7F-7EDC-CB74-3D4D59E11A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" r="-337" b="2991"/>
          <a:stretch/>
        </p:blipFill>
        <p:spPr>
          <a:xfrm>
            <a:off x="5523138" y="3430979"/>
            <a:ext cx="2954884" cy="22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3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40ACE17-1E1E-191D-5915-60BEF709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Strumenti utilizzati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653890F-92E0-33B3-8129-CA2102CF8B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Tensorflow</a:t>
            </a:r>
            <a:r>
              <a:rPr lang="it-IT" dirty="0"/>
              <a:t>, </a:t>
            </a:r>
            <a:r>
              <a:rPr lang="it-IT" dirty="0" err="1"/>
              <a:t>Keras</a:t>
            </a:r>
            <a:endParaRPr lang="it-IT" dirty="0"/>
          </a:p>
          <a:p>
            <a:pPr lvl="1"/>
            <a:r>
              <a:rPr lang="it-IT" dirty="0" err="1"/>
              <a:t>Keras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API</a:t>
            </a:r>
          </a:p>
          <a:p>
            <a:pPr lvl="1"/>
            <a:r>
              <a:rPr lang="it-IT" dirty="0" err="1"/>
              <a:t>Keras</a:t>
            </a:r>
            <a:r>
              <a:rPr lang="it-IT" dirty="0"/>
              <a:t> Models API</a:t>
            </a:r>
          </a:p>
          <a:p>
            <a:pPr lvl="1"/>
            <a:r>
              <a:rPr lang="it-IT" dirty="0" err="1"/>
              <a:t>Losses</a:t>
            </a:r>
            <a:r>
              <a:rPr lang="it-IT" dirty="0"/>
              <a:t>, </a:t>
            </a:r>
            <a:r>
              <a:rPr lang="it-IT" dirty="0" err="1"/>
              <a:t>optimizers</a:t>
            </a:r>
            <a:endParaRPr lang="it-IT" dirty="0"/>
          </a:p>
          <a:p>
            <a:r>
              <a:rPr lang="it-IT" dirty="0"/>
              <a:t>GitHub</a:t>
            </a:r>
          </a:p>
          <a:p>
            <a:pPr lvl="1"/>
            <a:r>
              <a:rPr lang="it-IT" dirty="0"/>
              <a:t>Lavoro di gruppo</a:t>
            </a:r>
          </a:p>
          <a:p>
            <a:pPr lvl="1"/>
            <a:r>
              <a:rPr lang="it-IT" dirty="0"/>
              <a:t>CI</a:t>
            </a:r>
          </a:p>
          <a:p>
            <a:r>
              <a:rPr lang="it-IT" dirty="0"/>
              <a:t>Google </a:t>
            </a:r>
            <a:r>
              <a:rPr lang="it-IT" dirty="0" err="1"/>
              <a:t>Colab</a:t>
            </a:r>
            <a:endParaRPr lang="it-IT" dirty="0"/>
          </a:p>
          <a:p>
            <a:pPr lvl="1"/>
            <a:r>
              <a:rPr lang="it-IT" dirty="0" err="1"/>
              <a:t>Jupyter</a:t>
            </a:r>
            <a:r>
              <a:rPr lang="it-IT" dirty="0"/>
              <a:t> Notebooks con GPU remota dedicata</a:t>
            </a:r>
          </a:p>
          <a:p>
            <a:endParaRPr lang="it-IT" dirty="0"/>
          </a:p>
          <a:p>
            <a:pPr lvl="1"/>
            <a:endParaRPr lang="it-IT" dirty="0"/>
          </a:p>
        </p:txBody>
      </p:sp>
      <p:pic>
        <p:nvPicPr>
          <p:cNvPr id="4" name="Segnaposto contenuto 3" descr="Immagine che contiene testo, parole crociate, quadrato, schermata&#10;&#10;Descrizione generata automaticamente">
            <a:extLst>
              <a:ext uri="{FF2B5EF4-FFF2-40B4-BE49-F238E27FC236}">
                <a16:creationId xmlns:a16="http://schemas.microsoft.com/office/drawing/2014/main" id="{99F62505-D22C-F010-6BA4-D32AD6F7C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44120" y="2088023"/>
            <a:ext cx="2157067" cy="2681953"/>
          </a:xfrm>
        </p:spPr>
      </p:pic>
    </p:spTree>
    <p:extLst>
      <p:ext uri="{BB962C8B-B14F-4D97-AF65-F5344CB8AC3E}">
        <p14:creationId xmlns:p14="http://schemas.microsoft.com/office/powerpoint/2010/main" val="39416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AEBDD5-EB3A-0BD8-39B3-D28D005FA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/>
              <a:t>Pagina iniziale del repository</a:t>
            </a:r>
          </a:p>
        </p:txBody>
      </p:sp>
      <p:pic>
        <p:nvPicPr>
          <p:cNvPr id="8" name="Segnaposto contenuto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0C60EF2-13F6-E224-9990-E71D67F9A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816088" y="571500"/>
            <a:ext cx="5672137" cy="5715000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EE92A3-4CD6-AFFA-F970-4FB557A03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14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BA2B69ED-0315-6A61-0990-D1A8DE9C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</p:spPr>
        <p:txBody>
          <a:bodyPr anchor="b">
            <a:normAutofit/>
          </a:bodyPr>
          <a:lstStyle/>
          <a:p>
            <a:r>
              <a:rPr lang="en-US" dirty="0" err="1"/>
              <a:t>Struttura</a:t>
            </a:r>
            <a:r>
              <a:rPr lang="en-US" dirty="0"/>
              <a:t> del repository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FF820F-22E0-3BFF-C635-A5AD1D84C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/>
          <a:p>
            <a:r>
              <a:rPr lang="it-IT" dirty="0"/>
              <a:t>Classi dataset</a:t>
            </a:r>
          </a:p>
          <a:p>
            <a:pPr lvl="1"/>
            <a:r>
              <a:rPr lang="it-IT" sz="2000" dirty="0"/>
              <a:t>Aggiunta rumore opzionale, inizializzazione dataset</a:t>
            </a:r>
          </a:p>
          <a:p>
            <a:r>
              <a:rPr lang="it-IT" dirty="0"/>
              <a:t>Classi modelli</a:t>
            </a:r>
          </a:p>
          <a:p>
            <a:pPr lvl="1"/>
            <a:r>
              <a:rPr lang="it-IT" sz="2000" dirty="0"/>
              <a:t>Definizione strati</a:t>
            </a:r>
          </a:p>
          <a:p>
            <a:pPr lvl="1"/>
            <a:r>
              <a:rPr lang="it-IT" sz="2000" dirty="0"/>
              <a:t>Estrazione encoder e decoder</a:t>
            </a:r>
          </a:p>
          <a:p>
            <a:r>
              <a:rPr lang="it-IT" dirty="0"/>
              <a:t>Visualizzazione risultati</a:t>
            </a:r>
          </a:p>
          <a:p>
            <a:endParaRPr lang="en-US" dirty="0"/>
          </a:p>
        </p:txBody>
      </p:sp>
      <p:pic>
        <p:nvPicPr>
          <p:cNvPr id="9" name="Segnaposto immagine 8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8C6BC4C2-9814-89D4-C681-30259F2E79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7246" y="503853"/>
            <a:ext cx="5044346" cy="5366328"/>
          </a:xfrm>
          <a:noFill/>
        </p:spPr>
      </p:pic>
    </p:spTree>
    <p:extLst>
      <p:ext uri="{BB962C8B-B14F-4D97-AF65-F5344CB8AC3E}">
        <p14:creationId xmlns:p14="http://schemas.microsoft.com/office/powerpoint/2010/main" val="119063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Il problema del rumore</a:t>
            </a:r>
          </a:p>
        </p:txBody>
      </p:sp>
    </p:spTree>
    <p:extLst>
      <p:ext uri="{BB962C8B-B14F-4D97-AF65-F5344CB8AC3E}">
        <p14:creationId xmlns:p14="http://schemas.microsoft.com/office/powerpoint/2010/main" val="775467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A1F70-EB1E-9BEF-92A4-DDDC5D9D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Autoencoder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07C4D0-C74B-B8E2-FB48-2B6AE31C2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40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D2AD179-F1AC-7D0B-BEAD-59ABFC85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cs typeface="Arial"/>
              </a:rPr>
              <a:t>Encoder-Decoder</a:t>
            </a:r>
          </a:p>
        </p:txBody>
      </p:sp>
      <p:pic>
        <p:nvPicPr>
          <p:cNvPr id="7" name="Segnaposto contenuto 6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24CA80F5-8BCC-C892-7B03-0260671C6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352" y="1793176"/>
            <a:ext cx="7115296" cy="4077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2026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D2AD179-F1AC-7D0B-BEAD-59ABFC85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Encoder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679FA8-BC41-F5A1-BD73-55BF74AED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5088577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it-IT" dirty="0"/>
          </a:p>
          <a:p>
            <a:pPr>
              <a:buClr>
                <a:srgbClr val="A43F27"/>
              </a:buClr>
            </a:pPr>
            <a:r>
              <a:rPr lang="it-IT" dirty="0"/>
              <a:t>2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convoluzionali</a:t>
            </a:r>
            <a:r>
              <a:rPr lang="it-IT" dirty="0"/>
              <a:t> con gli stessi parametri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32 filtri ciascuno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Kernel 3x3</a:t>
            </a: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ReLU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Padding</a:t>
            </a:r>
            <a:r>
              <a:rPr lang="it-IT" dirty="0">
                <a:cs typeface="Arial"/>
              </a:rPr>
              <a:t> ('</a:t>
            </a:r>
            <a:r>
              <a:rPr lang="it-IT" dirty="0" err="1">
                <a:cs typeface="Arial"/>
              </a:rPr>
              <a:t>same</a:t>
            </a:r>
            <a:r>
              <a:rPr lang="it-IT" dirty="0">
                <a:cs typeface="Arial"/>
              </a:rPr>
              <a:t>')</a:t>
            </a:r>
          </a:p>
        </p:txBody>
      </p:sp>
      <p:pic>
        <p:nvPicPr>
          <p:cNvPr id="4" name="Immagine 3" descr="Immagine che contiene linea, diagramma, Parallelo, design&#10;&#10;Descrizione generata automaticamente">
            <a:extLst>
              <a:ext uri="{FF2B5EF4-FFF2-40B4-BE49-F238E27FC236}">
                <a16:creationId xmlns:a16="http://schemas.microsoft.com/office/drawing/2014/main" id="{0D48CC52-721C-4679-2A18-A50C445ED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945" y="2623572"/>
            <a:ext cx="4019796" cy="2412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585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D2AD179-F1AC-7D0B-BEAD-59ABFC85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Encoder (ii)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679FA8-BC41-F5A1-BD73-55BF74AED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Max Pooling dopo ogni </a:t>
            </a:r>
            <a:r>
              <a:rPr lang="it-IT" err="1">
                <a:cs typeface="Arial"/>
              </a:rPr>
              <a:t>layer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convoluzionale</a:t>
            </a:r>
          </a:p>
          <a:p>
            <a:pPr marL="0" indent="0">
              <a:buClr>
                <a:srgbClr val="A43F27"/>
              </a:buClr>
              <a:buNone/>
            </a:pPr>
            <a:endParaRPr lang="it-IT">
              <a:cs typeface="Arial"/>
            </a:endParaRPr>
          </a:p>
        </p:txBody>
      </p:sp>
      <p:pic>
        <p:nvPicPr>
          <p:cNvPr id="2" name="Immagine 1" descr="Max Pooling Explained | Papers With Code">
            <a:extLst>
              <a:ext uri="{FF2B5EF4-FFF2-40B4-BE49-F238E27FC236}">
                <a16:creationId xmlns:a16="http://schemas.microsoft.com/office/drawing/2014/main" id="{BEE602AF-4191-B32D-76B0-1A506A7AC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39" y="2985453"/>
            <a:ext cx="4314721" cy="1817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4327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D2AD179-F1AC-7D0B-BEAD-59ABFC85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Decoder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0679FA8-BC41-F5A1-BD73-55BF74AED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2 </a:t>
            </a:r>
            <a:r>
              <a:rPr lang="it-IT" dirty="0" err="1">
                <a:cs typeface="Arial"/>
              </a:rPr>
              <a:t>transposed</a:t>
            </a:r>
            <a:r>
              <a:rPr lang="it-IT" dirty="0">
                <a:cs typeface="Arial"/>
              </a:rPr>
              <a:t> </a:t>
            </a:r>
            <a:r>
              <a:rPr lang="it-IT" dirty="0" err="1">
                <a:cs typeface="Arial"/>
              </a:rPr>
              <a:t>convolutional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layers</a:t>
            </a:r>
            <a:r>
              <a:rPr lang="it-IT" dirty="0">
                <a:cs typeface="Arial"/>
              </a:rPr>
              <a:t> (</a:t>
            </a:r>
            <a:r>
              <a:rPr lang="it-IT" dirty="0" err="1">
                <a:cs typeface="Arial"/>
              </a:rPr>
              <a:t>upsampling</a:t>
            </a:r>
            <a:r>
              <a:rPr lang="it-IT" dirty="0">
                <a:cs typeface="Arial"/>
              </a:rPr>
              <a:t>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32 filtri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Kernel 3x3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Stride = 2</a:t>
            </a: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ReLU</a:t>
            </a:r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773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96293B-C2CA-6FFD-194A-F833D4A5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Convoluzione trasposta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15A1B69-7010-E5D9-EF86-260973A85E80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3F27"/>
              </a:buClr>
            </a:pPr>
            <a:endParaRPr lang="it-IT" err="1">
              <a:cs typeface="Arial"/>
            </a:endParaRPr>
          </a:p>
        </p:txBody>
      </p:sp>
      <p:pic>
        <p:nvPicPr>
          <p:cNvPr id="7" name="Elemento grafico 6" descr="../_images/trans_conv_stride2.svg">
            <a:extLst>
              <a:ext uri="{FF2B5EF4-FFF2-40B4-BE49-F238E27FC236}">
                <a16:creationId xmlns:a16="http://schemas.microsoft.com/office/drawing/2014/main" id="{76B37CC8-9357-A943-5CC3-898A5B6D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1813359"/>
            <a:ext cx="6295900" cy="414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93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667DC75-099E-02C7-B3B9-A9F181C1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/>
              <a:t>Struttura della rete</a:t>
            </a:r>
          </a:p>
        </p:txBody>
      </p:sp>
      <p:pic>
        <p:nvPicPr>
          <p:cNvPr id="2" name="Segnaposto immagine 1" descr="Immagine che contiene testo, schermata, Carattere, Parallelo&#10;&#10;Descrizione generata automaticamente">
            <a:extLst>
              <a:ext uri="{FF2B5EF4-FFF2-40B4-BE49-F238E27FC236}">
                <a16:creationId xmlns:a16="http://schemas.microsoft.com/office/drawing/2014/main" id="{680CF2F1-B866-F5DF-C6E3-D74C3BC76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3166382" y="571500"/>
            <a:ext cx="971549" cy="5715000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60AB9D-2B56-B32E-452B-9452C332C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Arial"/>
              </a:rPr>
              <a:t>L'ultimo</a:t>
            </a:r>
            <a:r>
              <a:rPr lang="en-US">
                <a:cs typeface="Arial"/>
              </a:rPr>
              <a:t> layer </a:t>
            </a:r>
            <a:r>
              <a:rPr lang="en-US" err="1">
                <a:cs typeface="Arial"/>
              </a:rPr>
              <a:t>convoluzionale</a:t>
            </a:r>
            <a:r>
              <a:rPr lang="en-US">
                <a:cs typeface="Arial"/>
              </a:rPr>
              <a:t> ha un </a:t>
            </a:r>
            <a:r>
              <a:rPr lang="en-US" err="1">
                <a:cs typeface="Arial"/>
              </a:rPr>
              <a:t>numero</a:t>
            </a:r>
            <a:r>
              <a:rPr lang="en-US">
                <a:cs typeface="Arial"/>
              </a:rPr>
              <a:t> di </a:t>
            </a:r>
            <a:r>
              <a:rPr lang="en-US" err="1">
                <a:cs typeface="Arial"/>
              </a:rPr>
              <a:t>filtri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pari</a:t>
            </a:r>
            <a:r>
              <a:rPr lang="en-US">
                <a:cs typeface="Arial"/>
              </a:rPr>
              <a:t> ai </a:t>
            </a:r>
            <a:r>
              <a:rPr lang="en-US" err="1">
                <a:cs typeface="Arial"/>
              </a:rPr>
              <a:t>canali</a:t>
            </a:r>
            <a:r>
              <a:rPr lang="en-US">
                <a:cs typeface="Arial"/>
              </a:rPr>
              <a:t> dell'immagine di input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102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7A1B0F-BA36-6BA6-AF41-0AAA143D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Addestramento</a:t>
            </a:r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43AD9CFC-FE7B-F016-8921-9397863E01EA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Svolto per vari livelli di rumore</a:t>
            </a:r>
            <a:endParaRPr lang="it-IT"/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Funzione di Cross-</a:t>
            </a:r>
            <a:r>
              <a:rPr lang="it-IT" err="1">
                <a:cs typeface="Arial"/>
              </a:rPr>
              <a:t>Entropy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loss</a:t>
            </a:r>
            <a:endParaRPr lang="it-IT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Adam </a:t>
            </a:r>
          </a:p>
          <a:p>
            <a:pPr>
              <a:buClr>
                <a:srgbClr val="A43F27"/>
              </a:buClr>
            </a:pPr>
            <a:endParaRPr lang="it-IT" sz="1000">
              <a:cs typeface="Arial"/>
            </a:endParaRPr>
          </a:p>
          <a:p>
            <a:pPr>
              <a:buClr>
                <a:srgbClr val="A43F27"/>
              </a:buClr>
            </a:pPr>
            <a:endParaRPr lang="it-IT" sz="100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100 epoche</a:t>
            </a:r>
          </a:p>
        </p:txBody>
      </p:sp>
      <p:pic>
        <p:nvPicPr>
          <p:cNvPr id="10" name="Immagine 9" descr="Immagine che contiene Carattere, testo, diagramma, linea&#10;&#10;Descrizione generata automaticamente">
            <a:extLst>
              <a:ext uri="{FF2B5EF4-FFF2-40B4-BE49-F238E27FC236}">
                <a16:creationId xmlns:a16="http://schemas.microsoft.com/office/drawing/2014/main" id="{2606BBB4-1186-3274-4B69-3B85446B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92" y="3374656"/>
            <a:ext cx="2295667" cy="710015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23659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9EB1E-BCC5-1DE2-7F7D-5B6631D2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Variational</a:t>
            </a:r>
            <a:r>
              <a:rPr lang="it-IT" dirty="0"/>
              <a:t> Auto-Encoder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3E9F17-20FD-A11A-2DFC-067FD9879E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373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59272C-9421-BFD7-9D50-0F2BD99C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Preparazione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5AFCCF-099A-BFA4-9EC5-6C57A935F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Normalizzazione immagini</a:t>
            </a:r>
          </a:p>
          <a:p>
            <a:r>
              <a:rPr lang="it-IT" dirty="0"/>
              <a:t>Ridimensionamento dati: un </a:t>
            </a:r>
            <a:r>
              <a:rPr lang="it-IT" dirty="0" err="1"/>
              <a:t>perceptron</a:t>
            </a:r>
            <a:r>
              <a:rPr lang="it-IT" dirty="0"/>
              <a:t> per pixel</a:t>
            </a:r>
          </a:p>
          <a:p>
            <a:r>
              <a:rPr lang="it-IT" dirty="0"/>
              <a:t>Considerate solo immagini bianco e nero (</a:t>
            </a:r>
            <a:r>
              <a:rPr lang="it-IT" dirty="0" err="1"/>
              <a:t>grayscale</a:t>
            </a:r>
            <a:r>
              <a:rPr lang="it-IT" dirty="0"/>
              <a:t>)</a:t>
            </a:r>
          </a:p>
          <a:p>
            <a:r>
              <a:rPr lang="it-IT" dirty="0"/>
              <a:t>Aggiunta rumore artificiale</a:t>
            </a:r>
          </a:p>
        </p:txBody>
      </p:sp>
    </p:spTree>
    <p:extLst>
      <p:ext uri="{BB962C8B-B14F-4D97-AF65-F5344CB8AC3E}">
        <p14:creationId xmlns:p14="http://schemas.microsoft.com/office/powerpoint/2010/main" val="1499134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Definizione</a:t>
            </a:r>
            <a:endParaRPr lang="it-IT" dirty="0"/>
          </a:p>
        </p:txBody>
      </p:sp>
      <p:pic>
        <p:nvPicPr>
          <p:cNvPr id="5" name="Segnaposto contenuto 4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4959D6B6-D2C4-2842-E810-1215F104A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59" y="2719348"/>
            <a:ext cx="10953481" cy="1947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4623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D044B54-B2DE-605B-611F-66C9AA53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Encoder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139853D-D5A9-F633-6E87-B21D0DD2A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Strato </a:t>
            </a:r>
            <a:r>
              <a:rPr lang="it-IT" dirty="0" err="1"/>
              <a:t>fully-connected</a:t>
            </a:r>
            <a:r>
              <a:rPr lang="it-IT" dirty="0"/>
              <a:t> intermedio con 64 </a:t>
            </a:r>
            <a:r>
              <a:rPr lang="it-IT" dirty="0" err="1"/>
              <a:t>perceptron</a:t>
            </a:r>
            <a:endParaRPr lang="it-IT" dirty="0"/>
          </a:p>
          <a:p>
            <a:pPr lvl="1"/>
            <a:r>
              <a:rPr lang="it-IT" dirty="0" err="1"/>
              <a:t>ReLU</a:t>
            </a:r>
            <a:endParaRPr lang="it-IT" dirty="0"/>
          </a:p>
          <a:p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bidimensionale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8895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ECD679-D85F-54D6-8D90-CD4ABAEA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Strato </a:t>
            </a:r>
            <a:r>
              <a:rPr lang="it-IT" dirty="0" err="1"/>
              <a:t>fully-connected</a:t>
            </a:r>
            <a:endParaRPr lang="it-IT" dirty="0"/>
          </a:p>
        </p:txBody>
      </p:sp>
      <p:pic>
        <p:nvPicPr>
          <p:cNvPr id="5" name="Segnaposto contenuto 4" descr="Immagine che contiene linea, diagramma, triangolo, origami&#10;&#10;Descrizione generata automaticamente">
            <a:extLst>
              <a:ext uri="{FF2B5EF4-FFF2-40B4-BE49-F238E27FC236}">
                <a16:creationId xmlns:a16="http://schemas.microsoft.com/office/drawing/2014/main" id="{58BDB41A-403E-3F22-F537-321DCC69D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575" y="2566987"/>
            <a:ext cx="4514850" cy="2638425"/>
          </a:xfrm>
        </p:spPr>
      </p:pic>
    </p:spTree>
    <p:extLst>
      <p:ext uri="{BB962C8B-B14F-4D97-AF65-F5344CB8AC3E}">
        <p14:creationId xmlns:p14="http://schemas.microsoft.com/office/powerpoint/2010/main" val="1338188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0FC66-4983-305A-7971-17D25128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74DEF4-B89D-A5A9-54AF-28261F1FB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Rete addestrata per ricavare distribuzione di probabilità dei dati</a:t>
                </a:r>
              </a:p>
              <a:p>
                <a:pPr lvl="1"/>
                <a:r>
                  <a:rPr lang="it-IT" dirty="0"/>
                  <a:t>Si assume distribuzione normale</a:t>
                </a:r>
              </a:p>
              <a:p>
                <a:r>
                  <a:rPr lang="it-IT" dirty="0"/>
                  <a:t>Codifica tramite parametri µ e </a:t>
                </a:r>
                <a:r>
                  <a:rPr lang="el-GR" dirty="0"/>
                  <a:t>σ</a:t>
                </a:r>
                <a:endParaRPr lang="it-IT" dirty="0"/>
              </a:p>
              <a:p>
                <a:pPr lvl="1"/>
                <a:r>
                  <a:rPr lang="it-IT" dirty="0"/>
                  <a:t>Codificati ciascuno da uno strato </a:t>
                </a:r>
                <a:r>
                  <a:rPr lang="it-IT" dirty="0" err="1"/>
                  <a:t>fully-connected</a:t>
                </a:r>
                <a:endParaRPr lang="it-IT" dirty="0"/>
              </a:p>
              <a:p>
                <a:pPr lvl="1"/>
                <a:r>
                  <a:rPr lang="it-IT" dirty="0" err="1"/>
                  <a:t>Activation</a:t>
                </a:r>
                <a:r>
                  <a:rPr lang="it-IT" dirty="0"/>
                  <a:t> lineare</a:t>
                </a:r>
                <a:endParaRPr lang="el-GR" dirty="0"/>
              </a:p>
              <a:p>
                <a:r>
                  <a:rPr lang="it-IT" dirty="0"/>
                  <a:t>Generazione campioni tramite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ℯ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it-IT" dirty="0"/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/>
                  <a:t> campionato da distribuzione normale con media zero e deviazione standard 0,1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574DEF4-B89D-A5A9-54AF-28261F1FB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6372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B241E43-9B06-9C13-A193-4B078796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Decoder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2EAF2C6-2EF8-CF04-1CF0-52B2D3C5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Strato </a:t>
            </a:r>
            <a:r>
              <a:rPr lang="it-IT" dirty="0" err="1"/>
              <a:t>fully-connected</a:t>
            </a:r>
            <a:r>
              <a:rPr lang="it-IT" dirty="0"/>
              <a:t> intermedio</a:t>
            </a:r>
          </a:p>
          <a:p>
            <a:pPr lvl="1"/>
            <a:r>
              <a:rPr lang="it-IT" dirty="0" err="1"/>
              <a:t>ReLU</a:t>
            </a:r>
            <a:endParaRPr lang="it-IT" dirty="0"/>
          </a:p>
          <a:p>
            <a:r>
              <a:rPr lang="it-IT" dirty="0"/>
              <a:t>Strato finale con stessa dimensione dell’input</a:t>
            </a:r>
          </a:p>
          <a:p>
            <a:pPr lvl="1"/>
            <a:r>
              <a:rPr lang="it-IT" dirty="0" err="1"/>
              <a:t>Sigmoid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159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963E24E-981B-471F-2AF8-780A30B9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/>
              <a:t>Struttura della rete</a:t>
            </a:r>
          </a:p>
        </p:txBody>
      </p:sp>
      <p:pic>
        <p:nvPicPr>
          <p:cNvPr id="3" name="Immagine 2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A7C987D2-0B46-0A86-181D-E3A21049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82" y="571500"/>
            <a:ext cx="4400549" cy="5715000"/>
          </a:xfrm>
          <a:prstGeom prst="rect">
            <a:avLst/>
          </a:prstGeom>
          <a:noFill/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5BDF96A-C843-8F6B-83DD-6C572F6F7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it-IT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4100305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FC80F-01B6-5B0D-1D9B-C05A5DB9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 della rete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DAC0B3-56D0-9B49-B373-6B0B2948F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Decoder</a:t>
            </a: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A909F7B0-8EC2-9B2B-C9E0-DFC46C74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99" y="523875"/>
            <a:ext cx="18478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22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BB6DE9-AC11-C5C1-5AC4-1AA77186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Addestramento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573430-E863-19D5-E747-CFD8C257D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Encoding e </a:t>
                </a:r>
                <a:r>
                  <a:rPr lang="it-IT" dirty="0" err="1"/>
                  <a:t>denoising</a:t>
                </a:r>
                <a:endParaRPr lang="it-IT" dirty="0"/>
              </a:p>
              <a:p>
                <a:r>
                  <a:rPr lang="it-IT" dirty="0"/>
                  <a:t>Funzione di Cross-</a:t>
                </a:r>
                <a:r>
                  <a:rPr lang="it-IT" dirty="0" err="1"/>
                  <a:t>Entropy</a:t>
                </a:r>
                <a:r>
                  <a:rPr lang="it-IT" dirty="0"/>
                  <a:t> </a:t>
                </a:r>
                <a:r>
                  <a:rPr lang="it-IT" dirty="0" err="1"/>
                  <a:t>loss</a:t>
                </a:r>
                <a:endParaRPr lang="it-IT" dirty="0"/>
              </a:p>
              <a:p>
                <a:r>
                  <a:rPr lang="it-IT" dirty="0"/>
                  <a:t>Ottimizzatore Adam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𝑙𝑟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=0,001</m:t>
                    </m:r>
                  </m:oMath>
                </a14:m>
                <a:endParaRPr lang="it-IT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</m:t>
                    </m:r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=0,999</m:t>
                    </m:r>
                  </m:oMath>
                </a14:m>
                <a:endParaRPr lang="it-IT" b="0" dirty="0"/>
              </a:p>
              <a:p>
                <a:r>
                  <a:rPr lang="it-IT" dirty="0"/>
                  <a:t>100 epoche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0573430-E863-19D5-E747-CFD8C257D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4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868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FAD3014-D137-6372-441C-0186FE39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Restormer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36766E0-8371-5445-B848-00B661069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Restoration</a:t>
            </a:r>
            <a:r>
              <a:rPr lang="it-IT" dirty="0">
                <a:ea typeface="+mn-lt"/>
                <a:cs typeface="+mn-lt"/>
              </a:rPr>
              <a:t> Transformer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3478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29E1A0F-3986-E7A6-DA38-8F783381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cs typeface="Arial"/>
              </a:rPr>
              <a:t>CNNs</a:t>
            </a:r>
            <a:endParaRPr lang="it-IT" dirty="0" err="1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A01477-DD0E-0A19-0C46-2459F6DF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dirty="0"/>
              <a:t>Hanno un </a:t>
            </a:r>
            <a:r>
              <a:rPr lang="it-IT" i="1" dirty="0" err="1"/>
              <a:t>receptive</a:t>
            </a:r>
            <a:r>
              <a:rPr lang="it-IT" i="1" dirty="0"/>
              <a:t> field </a:t>
            </a:r>
            <a:r>
              <a:rPr lang="it-IT" dirty="0"/>
              <a:t>limitato (difficoltà a modellare dipendenze tra pixel lontani)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I filtri </a:t>
            </a:r>
            <a:r>
              <a:rPr lang="it-IT" dirty="0" err="1">
                <a:cs typeface="Arial"/>
              </a:rPr>
              <a:t>convoluzionali</a:t>
            </a:r>
            <a:r>
              <a:rPr lang="it-IT" dirty="0">
                <a:cs typeface="Arial"/>
              </a:rPr>
              <a:t> hanno pesi statici in fase di inferenza, i.e. non si adattano al contenuto dell'input (flessibilità)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=&gt; self-</a:t>
            </a:r>
            <a:r>
              <a:rPr lang="it-IT" dirty="0" err="1">
                <a:cs typeface="Arial"/>
              </a:rPr>
              <a:t>attention</a:t>
            </a:r>
          </a:p>
          <a:p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42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2BF16F6-9B89-8940-E77A-D996B88E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Vision Transformer - </a:t>
            </a:r>
            <a:r>
              <a:rPr lang="it-IT" dirty="0" err="1"/>
              <a:t>ViT</a:t>
            </a:r>
            <a:endParaRPr lang="it-IT" dirty="0" err="1">
              <a:cs typeface="Arial"/>
            </a:endParaRPr>
          </a:p>
        </p:txBody>
      </p:sp>
      <p:pic>
        <p:nvPicPr>
          <p:cNvPr id="2" name="Immagine 1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BB42F361-02F1-DD34-73C9-30F521706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2" r="-125" b="229"/>
          <a:stretch/>
        </p:blipFill>
        <p:spPr>
          <a:xfrm>
            <a:off x="1772991" y="1638590"/>
            <a:ext cx="8635298" cy="451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6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Le sorgenti del rumore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Sensore (bassa luminosità, difetti)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Rumore Elettronico (lettura dell'immagine dal sensore, amplificazione)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Trasmissione (quantizzazione, compressione dell'immagine)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Altri fattori (interferenza elettromagnetica, elaborazione digitale, condizioni atmosferiche, ecc.)</a:t>
            </a:r>
          </a:p>
        </p:txBody>
      </p:sp>
    </p:spTree>
    <p:extLst>
      <p:ext uri="{BB962C8B-B14F-4D97-AF65-F5344CB8AC3E}">
        <p14:creationId xmlns:p14="http://schemas.microsoft.com/office/powerpoint/2010/main" val="54285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29E1A0F-3986-E7A6-DA38-8F783381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Immagini ad alta risoluzione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A01477-DD0E-0A19-0C46-2459F6DF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La complessità computazionale cresce con il quadrato della risoluzione spaziale, i.e. O(NM^2)</a:t>
            </a:r>
            <a:endParaRPr lang="it-IT" dirty="0"/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Non praticabile con immagini ad alta risoluzione</a:t>
            </a: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Esempio: N = 6016, M = 4016, </a:t>
            </a:r>
            <a:r>
              <a:rPr lang="it-IT" dirty="0" err="1">
                <a:cs typeface="Arial"/>
              </a:rPr>
              <a:t>NxM</a:t>
            </a:r>
            <a:r>
              <a:rPr lang="it-IT" dirty="0">
                <a:cs typeface="Arial"/>
              </a:rPr>
              <a:t> = </a:t>
            </a:r>
            <a:r>
              <a:rPr lang="it-IT" dirty="0">
                <a:ea typeface="+mn-lt"/>
                <a:cs typeface="+mn-lt"/>
              </a:rPr>
              <a:t>2,4x10^7</a:t>
            </a:r>
            <a:r>
              <a:rPr lang="it-IT" dirty="0">
                <a:cs typeface="Arial"/>
              </a:rPr>
              <a:t>, (</a:t>
            </a:r>
            <a:r>
              <a:rPr lang="it-IT" dirty="0" err="1">
                <a:cs typeface="Arial"/>
              </a:rPr>
              <a:t>NxM</a:t>
            </a:r>
            <a:r>
              <a:rPr lang="it-IT" dirty="0">
                <a:cs typeface="Arial"/>
              </a:rPr>
              <a:t>)^2 = 5,8x10^14</a:t>
            </a: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>
              <a:buClr>
                <a:srgbClr val="D15A3E">
                  <a:lumMod val="75000"/>
                </a:srgbClr>
              </a:buClr>
            </a:pPr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9739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429E1A0F-3986-E7A6-DA38-8F783381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Immagini ad alta risoluzione - </a:t>
            </a:r>
            <a:r>
              <a:rPr lang="it-IT" dirty="0" err="1">
                <a:cs typeface="Arial"/>
              </a:rPr>
              <a:t>Restormer</a:t>
            </a:r>
            <a:endParaRPr lang="it-IT" dirty="0" err="1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FA01477-DD0E-0A19-0C46-2459F6DFD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A43F27"/>
              </a:buClr>
            </a:pPr>
            <a:r>
              <a:rPr lang="it-IT" dirty="0"/>
              <a:t>Adatto anche per immagini ad alte risoluzioni (complessità lineare)</a:t>
            </a:r>
            <a:endParaRPr lang="it-IT" dirty="0">
              <a:cs typeface="Arial"/>
            </a:endParaRPr>
          </a:p>
          <a:p>
            <a:r>
              <a:rPr lang="it-IT" dirty="0"/>
              <a:t>Innovazioni introdotte dagli autori:</a:t>
            </a:r>
            <a:endParaRPr lang="it-IT" dirty="0">
              <a:cs typeface="Arial"/>
            </a:endParaRPr>
          </a:p>
          <a:p>
            <a:pPr lvl="1"/>
            <a:r>
              <a:rPr lang="it-IT" dirty="0"/>
              <a:t>Multi-</a:t>
            </a:r>
            <a:r>
              <a:rPr lang="it-IT" dirty="0" err="1"/>
              <a:t>Dconv</a:t>
            </a:r>
            <a:r>
              <a:rPr lang="it-IT" dirty="0"/>
              <a:t> Head </a:t>
            </a:r>
            <a:r>
              <a:rPr lang="it-IT" dirty="0" err="1"/>
              <a:t>Transposed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(MDTA)</a:t>
            </a:r>
          </a:p>
          <a:p>
            <a:pPr lvl="1"/>
            <a:r>
              <a:rPr lang="it-IT" dirty="0" err="1"/>
              <a:t>Gated-Dconv</a:t>
            </a:r>
            <a:r>
              <a:rPr lang="it-IT" dirty="0"/>
              <a:t> Feed-</a:t>
            </a:r>
            <a:r>
              <a:rPr lang="it-IT" dirty="0" err="1"/>
              <a:t>Forward</a:t>
            </a:r>
            <a:r>
              <a:rPr lang="it-IT" dirty="0"/>
              <a:t> Network (GDFN)</a:t>
            </a:r>
          </a:p>
          <a:p>
            <a:r>
              <a:rPr lang="it-IT" dirty="0">
                <a:cs typeface="Arial"/>
              </a:rPr>
              <a:t>Architettura encoder-decoder (Transformers)</a:t>
            </a:r>
            <a:endParaRPr lang="en-US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61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2BF16F6-9B89-8940-E77A-D996B88E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</a:t>
            </a:r>
            <a:r>
              <a:rPr lang="it-IT" dirty="0" err="1"/>
              <a:t>Restormer</a:t>
            </a:r>
            <a:endParaRPr lang="it-IT" dirty="0" err="1">
              <a:cs typeface="Arial"/>
            </a:endParaRPr>
          </a:p>
        </p:txBody>
      </p:sp>
      <p:pic>
        <p:nvPicPr>
          <p:cNvPr id="3" name="Immagine 2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EB564B59-A06B-85D5-2E3E-C4945CE9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0" y="1812600"/>
            <a:ext cx="10896079" cy="41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2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9FDFA2-80F7-2AC6-D4EA-77A79DA4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Dconv</a:t>
            </a:r>
            <a:r>
              <a:rPr lang="it-IT" dirty="0"/>
              <a:t> Head </a:t>
            </a:r>
            <a:r>
              <a:rPr lang="it-IT" dirty="0" err="1"/>
              <a:t>Transposed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560B23-C1CF-0997-5CC3-ECBC1E071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5058889" cy="38099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cs typeface="Arial"/>
              </a:rPr>
              <a:t>Complessità lineare</a:t>
            </a:r>
          </a:p>
          <a:p>
            <a:pPr>
              <a:buClr>
                <a:srgbClr val="A43F27"/>
              </a:buClr>
            </a:pPr>
            <a:r>
              <a:rPr lang="it-IT" i="1" err="1">
                <a:cs typeface="Arial"/>
              </a:rPr>
              <a:t>Attention</a:t>
            </a:r>
            <a:r>
              <a:rPr lang="it-IT" i="1">
                <a:cs typeface="Arial"/>
              </a:rPr>
              <a:t> </a:t>
            </a:r>
            <a:r>
              <a:rPr lang="it-IT" i="1" err="1">
                <a:cs typeface="Arial"/>
              </a:rPr>
              <a:t>map</a:t>
            </a:r>
            <a:r>
              <a:rPr lang="it-IT" i="1">
                <a:cs typeface="Arial"/>
              </a:rPr>
              <a:t> </a:t>
            </a:r>
            <a:r>
              <a:rPr lang="it-IT" err="1">
                <a:cs typeface="Arial"/>
              </a:rPr>
              <a:t>CxC</a:t>
            </a:r>
            <a:endParaRPr lang="it-IT">
              <a:cs typeface="Arial"/>
            </a:endParaRPr>
          </a:p>
        </p:txBody>
      </p:sp>
      <p:pic>
        <p:nvPicPr>
          <p:cNvPr id="4" name="Immagine 3" descr="Immagine che contiene testo, diagramma, Piano, schermata&#10;&#10;Descrizione generata automaticamente">
            <a:extLst>
              <a:ext uri="{FF2B5EF4-FFF2-40B4-BE49-F238E27FC236}">
                <a16:creationId xmlns:a16="http://schemas.microsoft.com/office/drawing/2014/main" id="{DBD50108-A3E4-43A4-C437-781B339B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87" y="3000210"/>
            <a:ext cx="8255329" cy="3054516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6C2FA80C-67B7-BB0E-01A8-23033448E7B5}"/>
              </a:ext>
            </a:extLst>
          </p:cNvPr>
          <p:cNvSpPr txBox="1">
            <a:spLocks/>
          </p:cNvSpPr>
          <p:nvPr/>
        </p:nvSpPr>
        <p:spPr>
          <a:xfrm>
            <a:off x="6356268" y="1985159"/>
            <a:ext cx="5058889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Depth-</a:t>
            </a:r>
            <a:r>
              <a:rPr lang="it-IT" err="1">
                <a:cs typeface="Arial"/>
              </a:rPr>
              <a:t>Convolution</a:t>
            </a:r>
            <a:r>
              <a:rPr lang="it-IT">
                <a:cs typeface="Arial"/>
              </a:rPr>
              <a:t> (</a:t>
            </a:r>
            <a:r>
              <a:rPr lang="it-IT" err="1">
                <a:cs typeface="Arial"/>
              </a:rPr>
              <a:t>Dconv</a:t>
            </a:r>
            <a:r>
              <a:rPr lang="it-IT">
                <a:cs typeface="Arial"/>
              </a:rPr>
              <a:t>)</a:t>
            </a:r>
          </a:p>
          <a:p>
            <a:pPr>
              <a:buClr>
                <a:srgbClr val="A43F27"/>
              </a:buClr>
            </a:pPr>
            <a:r>
              <a:rPr lang="it-IT" err="1">
                <a:cs typeface="Arial"/>
              </a:rPr>
              <a:t>Reshape</a:t>
            </a:r>
            <a:r>
              <a:rPr lang="it-IT">
                <a:cs typeface="Arial"/>
              </a:rPr>
              <a:t> di Q, K, V</a:t>
            </a:r>
          </a:p>
          <a:p>
            <a:pPr>
              <a:buClr>
                <a:srgbClr val="A43F27"/>
              </a:buClr>
            </a:pPr>
            <a:endParaRPr lang="it-IT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63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5C42B7-F554-5DFA-F846-351FC229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Gated-Dconv</a:t>
            </a:r>
            <a:r>
              <a:rPr lang="it-IT" dirty="0"/>
              <a:t> Feed-</a:t>
            </a:r>
            <a:r>
              <a:rPr lang="it-IT" dirty="0" err="1"/>
              <a:t>Forward</a:t>
            </a:r>
            <a:r>
              <a:rPr lang="it-IT" dirty="0"/>
              <a:t> Network</a:t>
            </a:r>
          </a:p>
        </p:txBody>
      </p:sp>
      <p:pic>
        <p:nvPicPr>
          <p:cNvPr id="5" name="Segnaposto contenuto 4" descr="Immagine che contiene diagramma, schermata, linea, Carattere&#10;&#10;Descrizione generata automaticamente">
            <a:extLst>
              <a:ext uri="{FF2B5EF4-FFF2-40B4-BE49-F238E27FC236}">
                <a16:creationId xmlns:a16="http://schemas.microsoft.com/office/drawing/2014/main" id="{4F18C09C-13F6-B0B7-8C88-897022312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918" y="3082544"/>
            <a:ext cx="9236164" cy="2948860"/>
          </a:xfr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15ACC1E-AEBB-5DE5-8C22-A2EF38BB7B13}"/>
              </a:ext>
            </a:extLst>
          </p:cNvPr>
          <p:cNvSpPr txBox="1">
            <a:spLocks/>
          </p:cNvSpPr>
          <p:nvPr/>
        </p:nvSpPr>
        <p:spPr>
          <a:xfrm>
            <a:off x="1295400" y="1981201"/>
            <a:ext cx="5058889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Arial"/>
              </a:rPr>
              <a:t>Sostituisce MLP</a:t>
            </a:r>
          </a:p>
          <a:p>
            <a:pPr>
              <a:buClr>
                <a:srgbClr val="A43F27"/>
              </a:buClr>
            </a:pPr>
            <a:r>
              <a:rPr lang="it-IT">
                <a:cs typeface="Arial"/>
              </a:rPr>
              <a:t>Meccanismo di </a:t>
            </a:r>
            <a:r>
              <a:rPr lang="it-IT" i="1" err="1">
                <a:cs typeface="Arial"/>
              </a:rPr>
              <a:t>gating</a:t>
            </a:r>
            <a:endParaRPr lang="it-IT" err="1">
              <a:cs typeface="Arial"/>
            </a:endParaRPr>
          </a:p>
        </p:txBody>
      </p:sp>
      <p:pic>
        <p:nvPicPr>
          <p:cNvPr id="9" name="Immagine 8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CCF1FC29-E1B8-FB02-1CA5-7C47D187F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864" y="1150220"/>
            <a:ext cx="1981200" cy="1659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126CAB67-0B3B-13D4-EE65-6622DC08E5B7}"/>
              </a:ext>
            </a:extLst>
          </p:cNvPr>
          <p:cNvSpPr txBox="1">
            <a:spLocks/>
          </p:cNvSpPr>
          <p:nvPr/>
        </p:nvSpPr>
        <p:spPr>
          <a:xfrm>
            <a:off x="6092780" y="1981201"/>
            <a:ext cx="3610016" cy="3809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A43F27"/>
              </a:buClr>
            </a:pPr>
            <a:r>
              <a:rPr lang="it-IT" err="1">
                <a:cs typeface="Arial"/>
              </a:rPr>
              <a:t>GeLu</a:t>
            </a:r>
            <a:r>
              <a:rPr lang="it-IT">
                <a:cs typeface="Arial"/>
              </a:rPr>
              <a:t> (</a:t>
            </a:r>
            <a:r>
              <a:rPr lang="it-IT" err="1">
                <a:cs typeface="Arial"/>
              </a:rPr>
              <a:t>Gaussian</a:t>
            </a:r>
            <a:r>
              <a:rPr lang="it-IT">
                <a:cs typeface="Arial"/>
              </a:rPr>
              <a:t> </a:t>
            </a:r>
            <a:r>
              <a:rPr lang="it-IT" err="1">
                <a:cs typeface="Arial"/>
              </a:rPr>
              <a:t>Error</a:t>
            </a:r>
            <a:r>
              <a:rPr lang="it-IT">
                <a:cs typeface="Arial"/>
              </a:rPr>
              <a:t> Linear Unit</a:t>
            </a:r>
            <a:endParaRPr lang="it-IT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92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aria aperta&#10;&#10;Descrizione generata automaticamente">
            <a:extLst>
              <a:ext uri="{FF2B5EF4-FFF2-40B4-BE49-F238E27FC236}">
                <a16:creationId xmlns:a16="http://schemas.microsoft.com/office/drawing/2014/main" id="{EF82A393-F2A4-F6FC-3EEF-46FA2591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310" y="586479"/>
            <a:ext cx="9393381" cy="2063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magine 7" descr="Immagine che contiene testo, schermata, edificio, grattacielo&#10;&#10;Descrizione generata automaticamente">
            <a:extLst>
              <a:ext uri="{FF2B5EF4-FFF2-40B4-BE49-F238E27FC236}">
                <a16:creationId xmlns:a16="http://schemas.microsoft.com/office/drawing/2014/main" id="{D9284A63-F688-198B-2D14-3A914F39D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09" y="2967089"/>
            <a:ext cx="9393381" cy="2724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3204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chermata, Parallelo, linea&#10;&#10;Descrizione generata automaticamente">
            <a:extLst>
              <a:ext uri="{FF2B5EF4-FFF2-40B4-BE49-F238E27FC236}">
                <a16:creationId xmlns:a16="http://schemas.microsoft.com/office/drawing/2014/main" id="{1ED1F3F5-3A06-76A0-5EE2-4C40CF22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75" y="341405"/>
            <a:ext cx="10076212" cy="56242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8208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39818E-251B-26E1-6883-E206451A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700E03-6E0F-BE5E-4DB3-36B11FDAC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869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A2B0160-A735-B580-ABA8-1E53EA04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Auto-Encoder su MNIST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0B43E10-F076-E612-C84D-D890F7BA9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SSIM 0,99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65,75</a:t>
            </a:r>
          </a:p>
        </p:txBody>
      </p:sp>
      <p:pic>
        <p:nvPicPr>
          <p:cNvPr id="12" name="Immagine 11" descr="Immagine che contiene testo, bianco e nero, Carattere, modello&#10;&#10;Descrizione generata automaticamente">
            <a:extLst>
              <a:ext uri="{FF2B5EF4-FFF2-40B4-BE49-F238E27FC236}">
                <a16:creationId xmlns:a16="http://schemas.microsoft.com/office/drawing/2014/main" id="{F6935988-13A3-ED17-4B42-3E772EDB4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1" y="2642045"/>
            <a:ext cx="6286657" cy="1756408"/>
          </a:xfrm>
          <a:prstGeom prst="rect">
            <a:avLst/>
          </a:prstGeom>
        </p:spPr>
      </p:pic>
      <p:pic>
        <p:nvPicPr>
          <p:cNvPr id="14" name="Immagine 13" descr="Immagine che contiene testo, Carattere, bianco e nero, Elementi grafici&#10;&#10;Descrizione generata automaticamente">
            <a:extLst>
              <a:ext uri="{FF2B5EF4-FFF2-40B4-BE49-F238E27FC236}">
                <a16:creationId xmlns:a16="http://schemas.microsoft.com/office/drawing/2014/main" id="{BDBA4A2F-BF89-DCAE-EC4A-B3926F24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4724637"/>
            <a:ext cx="6286654" cy="1756408"/>
          </a:xfrm>
          <a:prstGeom prst="rect">
            <a:avLst/>
          </a:prstGeom>
        </p:spPr>
      </p:pic>
      <p:pic>
        <p:nvPicPr>
          <p:cNvPr id="26" name="Immagine 25" descr="Immagine che contiene Carattere, tipografia, bianco e nero, schermata&#10;&#10;Descrizione generata automaticamente">
            <a:extLst>
              <a:ext uri="{FF2B5EF4-FFF2-40B4-BE49-F238E27FC236}">
                <a16:creationId xmlns:a16="http://schemas.microsoft.com/office/drawing/2014/main" id="{2F40060B-13C0-41F8-3124-03DAE469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1" y="559454"/>
            <a:ext cx="6286653" cy="17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47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978046-CBF2-8082-0722-98FABA5D5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/>
              <a:t>Auto-Encoder su CIFAR10</a:t>
            </a:r>
          </a:p>
        </p:txBody>
      </p:sp>
      <p:pic>
        <p:nvPicPr>
          <p:cNvPr id="11" name="Segnaposto immagine 10" descr="Immagine che contiene collage, schermata&#10;&#10;Descrizione generata automaticamente">
            <a:extLst>
              <a:ext uri="{FF2B5EF4-FFF2-40B4-BE49-F238E27FC236}">
                <a16:creationId xmlns:a16="http://schemas.microsoft.com/office/drawing/2014/main" id="{23EAAD32-F7E5-7B5B-25EA-69063F80D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197" y="2558491"/>
            <a:ext cx="6217920" cy="1741017"/>
          </a:xfrm>
          <a:noFill/>
        </p:spPr>
      </p:pic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5C770C-80E4-B702-73B3-D342CBB39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SSIM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</a:t>
            </a:r>
          </a:p>
        </p:txBody>
      </p:sp>
    </p:spTree>
    <p:extLst>
      <p:ext uri="{BB962C8B-B14F-4D97-AF65-F5344CB8AC3E}">
        <p14:creationId xmlns:p14="http://schemas.microsoft.com/office/powerpoint/2010/main" val="262031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cs typeface="Arial"/>
              </a:rPr>
              <a:t>Gaussian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Noise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5" name="Immagine 4" descr="Immagine che contiene nuvola, cielo, aria aperta, edificio&#10;&#10;Descrizione generata automaticamente">
            <a:extLst>
              <a:ext uri="{FF2B5EF4-FFF2-40B4-BE49-F238E27FC236}">
                <a16:creationId xmlns:a16="http://schemas.microsoft.com/office/drawing/2014/main" id="{5F6F4034-F78C-E860-FF66-CF56BC4C1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>
            <a:off x="620521" y="2028253"/>
            <a:ext cx="6533156" cy="3756939"/>
          </a:xfrm>
          <a:prstGeom prst="rect">
            <a:avLst/>
          </a:prstGeom>
        </p:spPr>
      </p:pic>
      <p:pic>
        <p:nvPicPr>
          <p:cNvPr id="6" name="Immagine 5" descr="Immagine che contiene Rettangolo, edificio, blu, finestra&#10;&#10;Descrizione generata automaticamente">
            <a:extLst>
              <a:ext uri="{FF2B5EF4-FFF2-40B4-BE49-F238E27FC236}">
                <a16:creationId xmlns:a16="http://schemas.microsoft.com/office/drawing/2014/main" id="{095F7F5B-469D-BD27-2CA5-0489036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49" y="2005684"/>
            <a:ext cx="4517398" cy="37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90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F99956-E37D-6122-97AC-298746B3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/>
          <a:p>
            <a:r>
              <a:rPr lang="it-IT" dirty="0" err="1"/>
              <a:t>Variational</a:t>
            </a:r>
            <a:r>
              <a:rPr lang="it-IT" dirty="0"/>
              <a:t> Auto-Encoder su MNIST</a:t>
            </a:r>
          </a:p>
        </p:txBody>
      </p:sp>
      <p:pic>
        <p:nvPicPr>
          <p:cNvPr id="6" name="Segnaposto immagine 5" descr="Immagine che contiene mappa, Policromia, schermata&#10;&#10;Descrizione generata automaticamente">
            <a:extLst>
              <a:ext uri="{FF2B5EF4-FFF2-40B4-BE49-F238E27FC236}">
                <a16:creationId xmlns:a16="http://schemas.microsoft.com/office/drawing/2014/main" id="{7D0BBF5A-6577-0E5E-E89C-FE8365C18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388" y="571500"/>
            <a:ext cx="5443538" cy="5715000"/>
          </a:xfrm>
          <a:noFill/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B42E89-8174-65B1-3D4C-DCCB77A0A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/>
          <a:p>
            <a:r>
              <a:rPr lang="it-IT" dirty="0"/>
              <a:t>Caso di modello addestrato solo per l’</a:t>
            </a:r>
            <a:r>
              <a:rPr lang="it-IT" dirty="0" err="1"/>
              <a:t>encoding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62,57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SSIM 0,99</a:t>
            </a:r>
          </a:p>
        </p:txBody>
      </p:sp>
    </p:spTree>
    <p:extLst>
      <p:ext uri="{BB962C8B-B14F-4D97-AF65-F5344CB8AC3E}">
        <p14:creationId xmlns:p14="http://schemas.microsoft.com/office/powerpoint/2010/main" val="2714034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114DC-681E-B5E1-A2FD-160F832CA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it-IT" dirty="0" err="1"/>
              <a:t>Variational</a:t>
            </a:r>
            <a:r>
              <a:rPr lang="it-IT" dirty="0"/>
              <a:t> Auto-Encoder su MNIST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F793C89F-1A2F-05B8-8038-0CBBB5AF75F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98376" y="-159"/>
            <a:ext cx="6927272" cy="6858000"/>
          </a:xfrm>
          <a:noFill/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08BD8C-CBF2-4812-CFA8-EEE9F4C957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Caso di modello addestrato solo per l’</a:t>
            </a:r>
            <a:r>
              <a:rPr lang="it-IT" dirty="0" err="1"/>
              <a:t>encoding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Punti decodificati presi da griglia uniforme</a:t>
            </a:r>
          </a:p>
        </p:txBody>
      </p:sp>
    </p:spTree>
    <p:extLst>
      <p:ext uri="{BB962C8B-B14F-4D97-AF65-F5344CB8AC3E}">
        <p14:creationId xmlns:p14="http://schemas.microsoft.com/office/powerpoint/2010/main" val="583016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AD11AC-85DB-8F4F-08E0-CF34C16A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it-IT" dirty="0" err="1"/>
              <a:t>Variational</a:t>
            </a:r>
            <a:r>
              <a:rPr lang="it-IT" dirty="0"/>
              <a:t> Auto-Encoder su MNIST</a:t>
            </a:r>
          </a:p>
        </p:txBody>
      </p:sp>
      <p:pic>
        <p:nvPicPr>
          <p:cNvPr id="7" name="Immagine 6" descr="Immagine che contiene Policromia, schermata, testo, mappa&#10;&#10;Descrizione generata automaticamente">
            <a:extLst>
              <a:ext uri="{FF2B5EF4-FFF2-40B4-BE49-F238E27FC236}">
                <a16:creationId xmlns:a16="http://schemas.microsoft.com/office/drawing/2014/main" id="{54ADE1F4-C76C-73E6-E240-3A2D2A7F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" y="-159"/>
            <a:ext cx="6532245" cy="6858000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A32813-CA55-C48C-964F-EB1E8EFB7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Immagini codificate nel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Addestrato per </a:t>
            </a:r>
            <a:r>
              <a:rPr lang="it-IT" dirty="0" err="1"/>
              <a:t>denoising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SSIM 0,99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PSNR 60,15</a:t>
            </a:r>
          </a:p>
        </p:txBody>
      </p:sp>
    </p:spTree>
    <p:extLst>
      <p:ext uri="{BB962C8B-B14F-4D97-AF65-F5344CB8AC3E}">
        <p14:creationId xmlns:p14="http://schemas.microsoft.com/office/powerpoint/2010/main" val="708209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539ED7-D4EB-A163-A2FF-B50EBA49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it-IT" dirty="0" err="1"/>
              <a:t>Variational</a:t>
            </a:r>
            <a:r>
              <a:rPr lang="it-IT" dirty="0"/>
              <a:t> Auto-Encoder su MNIST</a:t>
            </a:r>
          </a:p>
        </p:txBody>
      </p:sp>
      <p:pic>
        <p:nvPicPr>
          <p:cNvPr id="6" name="Immagine 5" descr="Immagine che contiene schermata, modello, Policromia, Rettangolo">
            <a:extLst>
              <a:ext uri="{FF2B5EF4-FFF2-40B4-BE49-F238E27FC236}">
                <a16:creationId xmlns:a16="http://schemas.microsoft.com/office/drawing/2014/main" id="{D3B9765A-F74E-F6B0-8B69-C49D1110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76" y="-159"/>
            <a:ext cx="6927272" cy="6858000"/>
          </a:xfrm>
          <a:prstGeom prst="rect">
            <a:avLst/>
          </a:prstGeom>
          <a:noFill/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577C391-D27E-F082-E98F-1F09E28FC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r>
              <a:rPr lang="it-IT" dirty="0"/>
              <a:t>Punti decodificati presi da griglia uniforme</a:t>
            </a:r>
          </a:p>
        </p:txBody>
      </p:sp>
    </p:spTree>
    <p:extLst>
      <p:ext uri="{BB962C8B-B14F-4D97-AF65-F5344CB8AC3E}">
        <p14:creationId xmlns:p14="http://schemas.microsoft.com/office/powerpoint/2010/main" val="2332281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7E3D12-5F71-28D6-0073-C1D40ECF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/>
          <a:p>
            <a:r>
              <a:rPr lang="it-IT" dirty="0" err="1"/>
              <a:t>Variational</a:t>
            </a:r>
            <a:r>
              <a:rPr lang="it-IT" dirty="0"/>
              <a:t> Auto-Encoder su CIFAR10</a:t>
            </a:r>
          </a:p>
        </p:txBody>
      </p:sp>
      <p:pic>
        <p:nvPicPr>
          <p:cNvPr id="6" name="Immagine 5" descr="Immagine che contiene Policromia, schermata, diagramma">
            <a:extLst>
              <a:ext uri="{FF2B5EF4-FFF2-40B4-BE49-F238E27FC236}">
                <a16:creationId xmlns:a16="http://schemas.microsoft.com/office/drawing/2014/main" id="{E5A431B5-F58D-283B-F9EF-626A1F27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9" y="-159"/>
            <a:ext cx="6532245" cy="6858000"/>
          </a:xfrm>
          <a:prstGeom prst="rect">
            <a:avLst/>
          </a:prstGeom>
          <a:noFill/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D980B6-063D-8454-AF09-3641D9E63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>
            <a:normAutofit/>
          </a:bodyPr>
          <a:lstStyle/>
          <a:p>
            <a:r>
              <a:rPr lang="it-IT" dirty="0"/>
              <a:t>Capacità di discriminazione del modello insufficiente</a:t>
            </a:r>
          </a:p>
        </p:txBody>
      </p:sp>
    </p:spTree>
    <p:extLst>
      <p:ext uri="{BB962C8B-B14F-4D97-AF65-F5344CB8AC3E}">
        <p14:creationId xmlns:p14="http://schemas.microsoft.com/office/powerpoint/2010/main" val="1388635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9AF93C-171E-A433-CF4E-89AFADE0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Restormer</a:t>
            </a:r>
            <a:r>
              <a:rPr lang="it-IT" dirty="0"/>
              <a:t> su Renoir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0092E40-18B1-D069-9E80-5507C94F3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SSIM 0,83</a:t>
            </a:r>
          </a:p>
          <a:p>
            <a:r>
              <a:rPr lang="it-IT" dirty="0"/>
              <a:t>PSNR 32,74</a:t>
            </a:r>
          </a:p>
        </p:txBody>
      </p:sp>
    </p:spTree>
    <p:extLst>
      <p:ext uri="{BB962C8B-B14F-4D97-AF65-F5344CB8AC3E}">
        <p14:creationId xmlns:p14="http://schemas.microsoft.com/office/powerpoint/2010/main" val="3677185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47254D-60D0-2046-137E-AA000970B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Restormer</a:t>
            </a:r>
            <a:r>
              <a:rPr lang="it-IT" dirty="0"/>
              <a:t> su Renoir</a:t>
            </a:r>
          </a:p>
        </p:txBody>
      </p:sp>
      <p:pic>
        <p:nvPicPr>
          <p:cNvPr id="11" name="Segnaposto contenuto 10" descr="Immagine che contiene testo, menu&#10;&#10;Descrizione generata automaticamente">
            <a:extLst>
              <a:ext uri="{FF2B5EF4-FFF2-40B4-BE49-F238E27FC236}">
                <a16:creationId xmlns:a16="http://schemas.microsoft.com/office/drawing/2014/main" id="{CC5AA0B4-7BE2-5190-4BE0-962DF120EE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1134" y="1981200"/>
            <a:ext cx="3810000" cy="3810000"/>
          </a:xfrm>
        </p:spPr>
      </p:pic>
      <p:pic>
        <p:nvPicPr>
          <p:cNvPr id="13" name="Segnaposto contenuto 12" descr="Immagine che contiene testo, menu&#10;&#10;Descrizione generata automaticamente">
            <a:extLst>
              <a:ext uri="{FF2B5EF4-FFF2-40B4-BE49-F238E27FC236}">
                <a16:creationId xmlns:a16="http://schemas.microsoft.com/office/drawing/2014/main" id="{3FC72BBE-0C6B-E33B-624E-5722A0DCC8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91000" y="1981200"/>
            <a:ext cx="3810000" cy="3810000"/>
          </a:xfrm>
        </p:spPr>
      </p:pic>
      <p:pic>
        <p:nvPicPr>
          <p:cNvPr id="17" name="Immagine 16" descr="Immagine che contiene testo, menu, parole crociate&#10;&#10;Descrizione generata automaticamente">
            <a:extLst>
              <a:ext uri="{FF2B5EF4-FFF2-40B4-BE49-F238E27FC236}">
                <a16:creationId xmlns:a16="http://schemas.microsoft.com/office/drawing/2014/main" id="{A32D27B5-89D2-3E53-B0F2-775533838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0866" y="1981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10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F57C2FDD-BE26-7F17-8ACC-008B2BDC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Metodi tradizionali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4C2AD4C-EEFF-F0F7-FEDC-B4887DBCD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Filtro Gaussiano</a:t>
            </a:r>
          </a:p>
          <a:p>
            <a:pPr lvl="1"/>
            <a:r>
              <a:rPr lang="it-IT" dirty="0"/>
              <a:t>PSNR 11,99 SSIM 0,21</a:t>
            </a:r>
          </a:p>
          <a:p>
            <a:r>
              <a:rPr lang="it-IT" dirty="0"/>
              <a:t>Filtro mediano</a:t>
            </a:r>
          </a:p>
          <a:p>
            <a:pPr lvl="1"/>
            <a:r>
              <a:rPr lang="it-IT" dirty="0"/>
              <a:t>PSNR 11,76 SSIM 0,20</a:t>
            </a:r>
          </a:p>
          <a:p>
            <a:r>
              <a:rPr lang="it-IT" dirty="0"/>
              <a:t>Filtro bilaterale</a:t>
            </a:r>
          </a:p>
          <a:p>
            <a:pPr lvl="1"/>
            <a:r>
              <a:rPr lang="it-IT" dirty="0"/>
              <a:t>PSNR 11,79 SSIM 0,21</a:t>
            </a:r>
          </a:p>
        </p:txBody>
      </p:sp>
    </p:spTree>
    <p:extLst>
      <p:ext uri="{BB962C8B-B14F-4D97-AF65-F5344CB8AC3E}">
        <p14:creationId xmlns:p14="http://schemas.microsoft.com/office/powerpoint/2010/main" val="2050066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D7215A9-7406-4CC1-0966-0B4457DB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D71B4C-AA47-37DD-FA45-8A194D78D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8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Salt and Pepper </a:t>
            </a:r>
            <a:r>
              <a:rPr lang="it-IT" dirty="0" err="1">
                <a:cs typeface="Arial"/>
              </a:rPr>
              <a:t>Noise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  <p:pic>
        <p:nvPicPr>
          <p:cNvPr id="5" name="Immagine 4" descr="Immagine che contiene nuvola, cielo, aria aperta, edificio&#10;&#10;Descrizione generata automaticamente">
            <a:extLst>
              <a:ext uri="{FF2B5EF4-FFF2-40B4-BE49-F238E27FC236}">
                <a16:creationId xmlns:a16="http://schemas.microsoft.com/office/drawing/2014/main" id="{5F6F4034-F78C-E860-FF66-CF56BC4C1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7" b="242"/>
          <a:stretch/>
        </p:blipFill>
        <p:spPr>
          <a:xfrm>
            <a:off x="620521" y="2026032"/>
            <a:ext cx="6533156" cy="3763240"/>
          </a:xfrm>
          <a:prstGeom prst="rect">
            <a:avLst/>
          </a:prstGeom>
        </p:spPr>
      </p:pic>
      <p:pic>
        <p:nvPicPr>
          <p:cNvPr id="6" name="Immagine 5" descr="Immagine che contiene Rettangolo, blu, finestra, Blu intenso&#10;&#10;Descrizione generata automaticamente">
            <a:extLst>
              <a:ext uri="{FF2B5EF4-FFF2-40B4-BE49-F238E27FC236}">
                <a16:creationId xmlns:a16="http://schemas.microsoft.com/office/drawing/2014/main" id="{095F7F5B-469D-BD27-2CA5-04890361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84" y="2017853"/>
            <a:ext cx="4535253" cy="375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5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AA2CA2-4650-7EF4-D803-E617034C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cs typeface="Arial"/>
              </a:rPr>
              <a:t>Altri tipi di rumore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8F362-47A7-FC09-B596-63027206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Shot </a:t>
            </a:r>
            <a:r>
              <a:rPr lang="it-IT" dirty="0" err="1">
                <a:cs typeface="Arial"/>
              </a:rPr>
              <a:t>Noise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 err="1">
                <a:cs typeface="Arial"/>
              </a:rPr>
              <a:t>Quantization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Noise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r>
              <a:rPr lang="it-IT" dirty="0">
                <a:cs typeface="Arial"/>
              </a:rPr>
              <a:t>Color </a:t>
            </a:r>
            <a:r>
              <a:rPr lang="it-IT" dirty="0" err="1">
                <a:cs typeface="Arial"/>
              </a:rPr>
              <a:t>Noise</a:t>
            </a:r>
            <a:endParaRPr lang="it-IT" dirty="0">
              <a:cs typeface="Arial"/>
            </a:endParaRPr>
          </a:p>
          <a:p>
            <a:pPr>
              <a:buClr>
                <a:srgbClr val="A43F27"/>
              </a:buClr>
            </a:pPr>
            <a:endParaRPr lang="it-IT" dirty="0">
              <a:cs typeface="Arial"/>
            </a:endParaRPr>
          </a:p>
          <a:p>
            <a:pPr marL="0" indent="0">
              <a:buClr>
                <a:srgbClr val="A43F27"/>
              </a:buClr>
              <a:buNone/>
            </a:pPr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29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Metodi classici</a:t>
            </a:r>
          </a:p>
        </p:txBody>
      </p:sp>
    </p:spTree>
    <p:extLst>
      <p:ext uri="{BB962C8B-B14F-4D97-AF65-F5344CB8AC3E}">
        <p14:creationId xmlns:p14="http://schemas.microsoft.com/office/powerpoint/2010/main" val="1864259018"/>
      </p:ext>
    </p:extLst>
  </p:cSld>
  <p:clrMapOvr>
    <a:masterClrMapping/>
  </p:clrMapOvr>
</p:sld>
</file>

<file path=ppt/theme/theme1.xml><?xml version="1.0" encoding="utf-8"?>
<a:theme xmlns:a="http://schemas.openxmlformats.org/drawingml/2006/main" name="Griglia a diamante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3_TF03031015.potx" id="{D1CE47EB-10BF-4E12-B73A-2056D8C372D1}" vid="{D9009262-9072-4F00-9526-6416F75E2260}"/>
    </a:ext>
  </a:extLst>
</a:theme>
</file>

<file path=ppt/theme/theme2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professionale con griglia romboidale (widescreen)</Template>
  <TotalTime>1075</TotalTime>
  <Words>958</Words>
  <Application>Microsoft Office PowerPoint</Application>
  <PresentationFormat>Widescreen</PresentationFormat>
  <Paragraphs>247</Paragraphs>
  <Slides>68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68</vt:i4>
      </vt:variant>
    </vt:vector>
  </HeadingPairs>
  <TitlesOfParts>
    <vt:vector size="71" baseType="lpstr">
      <vt:lpstr>Arial</vt:lpstr>
      <vt:lpstr>Cambria Math</vt:lpstr>
      <vt:lpstr>Griglia a diamante 16x9</vt:lpstr>
      <vt:lpstr>Deep Learning Image Denoising</vt:lpstr>
      <vt:lpstr>Indice</vt:lpstr>
      <vt:lpstr>Il problema del rumore</vt:lpstr>
      <vt:lpstr>Definizione</vt:lpstr>
      <vt:lpstr>Le sorgenti del rumore</vt:lpstr>
      <vt:lpstr>Gaussian Noise</vt:lpstr>
      <vt:lpstr>Salt and Pepper Noise</vt:lpstr>
      <vt:lpstr>Altri tipi di rumore</vt:lpstr>
      <vt:lpstr>Metodi classici</vt:lpstr>
      <vt:lpstr>Filtro Gaussiano</vt:lpstr>
      <vt:lpstr>Filtro Gaussiano (ii)</vt:lpstr>
      <vt:lpstr>Filtro Medio</vt:lpstr>
      <vt:lpstr>Filtro Medio (ii)</vt:lpstr>
      <vt:lpstr>Filtro Bilaterale</vt:lpstr>
      <vt:lpstr>Filtro Bilaterale (ii)</vt:lpstr>
      <vt:lpstr>Filtro Bilaterale (iii)</vt:lpstr>
      <vt:lpstr>Altri filtri</vt:lpstr>
      <vt:lpstr>...2010</vt:lpstr>
      <vt:lpstr>Deep Learning Revolution</vt:lpstr>
      <vt:lpstr>Metriche PSNR e SSIM</vt:lpstr>
      <vt:lpstr>Perché non MSE?</vt:lpstr>
      <vt:lpstr>Peak Signal-to-Noise Ratio (PSNR)</vt:lpstr>
      <vt:lpstr>Structural Similarity Index Measure (SSIM)</vt:lpstr>
      <vt:lpstr>Structural Similarity Index Measure (SSIM)</vt:lpstr>
      <vt:lpstr>Strumenti utilizzati</vt:lpstr>
      <vt:lpstr>Dataset considerati</vt:lpstr>
      <vt:lpstr>Strumenti utilizzati</vt:lpstr>
      <vt:lpstr>Pagina iniziale del repository</vt:lpstr>
      <vt:lpstr>Struttura del repository</vt:lpstr>
      <vt:lpstr>Autoencoder</vt:lpstr>
      <vt:lpstr>Encoder-Decoder</vt:lpstr>
      <vt:lpstr>Encoder</vt:lpstr>
      <vt:lpstr>Encoder (ii)</vt:lpstr>
      <vt:lpstr>Decoder</vt:lpstr>
      <vt:lpstr>Convoluzione trasposta</vt:lpstr>
      <vt:lpstr>Struttura della rete</vt:lpstr>
      <vt:lpstr>Addestramento</vt:lpstr>
      <vt:lpstr>Variational Auto-Encoder</vt:lpstr>
      <vt:lpstr>Preparazione dataset</vt:lpstr>
      <vt:lpstr>Encoder</vt:lpstr>
      <vt:lpstr>Strato fully-connected</vt:lpstr>
      <vt:lpstr>Latent space</vt:lpstr>
      <vt:lpstr>Decoder</vt:lpstr>
      <vt:lpstr>Struttura della rete</vt:lpstr>
      <vt:lpstr>Struttura della rete</vt:lpstr>
      <vt:lpstr>Addestramento</vt:lpstr>
      <vt:lpstr>Restormer</vt:lpstr>
      <vt:lpstr>CNNs</vt:lpstr>
      <vt:lpstr>Vision Transformer - ViT</vt:lpstr>
      <vt:lpstr>Immagini ad alta risoluzione</vt:lpstr>
      <vt:lpstr>Immagini ad alta risoluzione - Restormer</vt:lpstr>
      <vt:lpstr>Architettura Restormer</vt:lpstr>
      <vt:lpstr>Multi-Dconv Head Transposed Attention</vt:lpstr>
      <vt:lpstr>Gated-Dconv Feed-Forward Network</vt:lpstr>
      <vt:lpstr>Presentazione standard di PowerPoint</vt:lpstr>
      <vt:lpstr>Presentazione standard di PowerPoint</vt:lpstr>
      <vt:lpstr>Risultati</vt:lpstr>
      <vt:lpstr>Auto-Encoder su MNIST</vt:lpstr>
      <vt:lpstr>Auto-Encoder su CIFAR10</vt:lpstr>
      <vt:lpstr>Variational Auto-Encoder su MNIST</vt:lpstr>
      <vt:lpstr>Variational Auto-Encoder su MNIST</vt:lpstr>
      <vt:lpstr>Variational Auto-Encoder su MNIST</vt:lpstr>
      <vt:lpstr>Variational Auto-Encoder su MNIST</vt:lpstr>
      <vt:lpstr>Variational Auto-Encoder su CIFAR10</vt:lpstr>
      <vt:lpstr>Restormer su Renoir</vt:lpstr>
      <vt:lpstr>Restormer su Renoir</vt:lpstr>
      <vt:lpstr>Metodi tradizionali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Image de-noising</dc:title>
  <dc:creator>PELIZON IVAN [IN2000128]</dc:creator>
  <cp:lastModifiedBy>PELIZON IVAN [IN2000128]</cp:lastModifiedBy>
  <cp:revision>490</cp:revision>
  <dcterms:created xsi:type="dcterms:W3CDTF">2023-11-10T23:02:40Z</dcterms:created>
  <dcterms:modified xsi:type="dcterms:W3CDTF">2023-11-14T23:41:47Z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